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258" r:id="rId5"/>
    <p:sldId id="273" r:id="rId6"/>
    <p:sldId id="271" r:id="rId7"/>
    <p:sldId id="281" r:id="rId8"/>
    <p:sldId id="28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D8FB37-5674-4F59-8061-14993FF8EBEB}" v="130" dt="2019-05-08T19:49:46.204"/>
    <p1510:client id="{E130C6C3-F524-4466-92A2-32E2F54C0763}" v="209" dt="2019-05-09T07:58:20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ys stil 1 – uthev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ABE78F-12BE-4A79-ACB7-25114664B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3582E0-8575-4AF7-A7BA-2D7C4AF25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D4CBBB-29E4-4A28-91DC-A1D2C2CB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29A99E-4D9C-4A38-992E-90956376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ADA82C-5402-4BE9-A480-B31F23C4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380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4766EE-38BF-4282-9751-1836BCC0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A71017B-E30D-450C-BE31-4AC7120EA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32725C-0828-43C3-A0BC-B3F9622A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E169A4-AB7E-480B-93AE-3F98D527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DFB96C-CDD2-4788-9215-A246345D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910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8F23993-1714-4EAE-A25F-8666B62C5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DBC97F1-10D4-4B9F-A3ED-D535F34C7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2C24D0-42B5-4D70-86B9-C3209807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4A14BD-F226-4D29-8839-7151BA67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B9CFA9-C679-4A3F-B85C-09D7B8C4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43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E2834E-1436-460C-8FF3-EFFD933D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CCEA9E-016D-45C0-B0DF-819BD4D1B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62743C-970E-42E2-9D5C-19F3FA75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2A145A-5AA6-40F5-806C-85B6D966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92B3B4-A8C5-4912-8CA6-3CFD0E5D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986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0395D4-2E9A-43BC-9C60-1E39093E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41E792-6739-4916-8A7C-F893BFA4E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736FA4-A8FE-4335-83EA-BB0792E2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B13859-B094-4895-BF04-C8188B8A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A1EC6D-7C30-4CD5-BE77-8AFA3F58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348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4B90DC-B0EB-4C3D-B158-B4CC8227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68BA83-7266-4DA3-9D7E-1423CDE4C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1453F6D-88A7-4B60-9F5E-EB4A2DD5E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4F80DA5-0438-4BCC-8EA0-352E411C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7378E47-061D-460A-99F8-B03EEB65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37A1AB-898B-4EA2-9C89-AB2A555F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83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5BF277-33BE-447A-AC92-EA6CD692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6FB63DF-61EF-4446-9FA8-983EF1023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D6D0D2-BE73-442A-9D0F-2E7143CDB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3C1419E-381E-461A-ABF4-A0CAC0C36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3505E81-5E81-49F2-BA93-1DD512024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6E76F13-D55F-46AE-AA24-D87CAA85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1019AF2-D301-4091-9B99-2694AC35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85FA064-2A7F-4A2C-9CA8-114694B7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436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2E1EC0-D454-450B-98CF-B0654584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A30B719-53A8-4B86-A7E8-DBE221CB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D19910-2A6F-4315-827F-DF6E8819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B28D6C0-F8C9-41F7-9E6F-A1F8D1C0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94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3F16371-4189-40BC-8E6F-4BEF57F5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788FC69-1D2E-498C-A152-75A7A890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EDB647D-3016-4D7A-8F81-F0DF0A72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45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37CBD0-0197-4CF8-9570-1BABEB0F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FE2030-9AD7-48C4-9DE3-DA0D62035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F71D386-A031-48BA-8DCB-3C95E0520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C56866C-3F03-47CB-8BEB-9AF1149B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68E6BC8-8B0F-4A77-8F0B-FD55C4F2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A9BAA85-A58F-435E-88D1-4C13E3B8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34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C50A4C-4A9F-4C25-8621-54B61BBE6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DE5674D-66CF-48A7-8C0B-3D5633D8B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10E8904-E3DE-41F2-9DFB-660ADCC09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0CD64E-BA56-443B-8D51-7C9F71C1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B17CE46-0564-455C-8186-37313A78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8A4290-8E52-46CA-9A18-17BC7E66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07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FD04640-E28B-4562-A194-E56D1A05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C18547-2498-4E21-BBB8-CEF22EE62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A58085-A7BE-4B3C-83C1-9E99D3F5D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82DDA-986F-4988-9AD7-28AF76DD6937}" type="datetimeFigureOut">
              <a:rPr lang="nb-NO" smtClean="0"/>
              <a:t>10.05.2019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FAF37E-C36D-4136-A1D8-2A63EE57A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6341921-8777-4A53-BFEA-9AA38087C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8256-CD44-4D59-AB53-858F69352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5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18" Type="http://schemas.openxmlformats.org/officeDocument/2006/relationships/image" Target="../media/image25.png"/><Relationship Id="rId3" Type="http://schemas.openxmlformats.org/officeDocument/2006/relationships/image" Target="../media/image10.svg"/><Relationship Id="rId21" Type="http://schemas.openxmlformats.org/officeDocument/2006/relationships/image" Target="../media/image28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23" Type="http://schemas.openxmlformats.org/officeDocument/2006/relationships/image" Target="../media/image30.svg"/><Relationship Id="rId10" Type="http://schemas.openxmlformats.org/officeDocument/2006/relationships/image" Target="../media/image17.png"/><Relationship Id="rId19" Type="http://schemas.openxmlformats.org/officeDocument/2006/relationships/image" Target="../media/image26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10.svg"/><Relationship Id="rId18" Type="http://schemas.openxmlformats.org/officeDocument/2006/relationships/image" Target="../media/image43.png"/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12" Type="http://schemas.openxmlformats.org/officeDocument/2006/relationships/image" Target="../media/image9.png"/><Relationship Id="rId17" Type="http://schemas.openxmlformats.org/officeDocument/2006/relationships/image" Target="../media/image12.svg"/><Relationship Id="rId2" Type="http://schemas.openxmlformats.org/officeDocument/2006/relationships/image" Target="../media/image3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svg"/><Relationship Id="rId5" Type="http://schemas.openxmlformats.org/officeDocument/2006/relationships/image" Target="../media/image34.svg"/><Relationship Id="rId15" Type="http://schemas.openxmlformats.org/officeDocument/2006/relationships/image" Target="../media/image42.svg"/><Relationship Id="rId10" Type="http://schemas.openxmlformats.org/officeDocument/2006/relationships/image" Target="../media/image39.png"/><Relationship Id="rId19" Type="http://schemas.openxmlformats.org/officeDocument/2006/relationships/image" Target="../media/image44.svg"/><Relationship Id="rId4" Type="http://schemas.openxmlformats.org/officeDocument/2006/relationships/image" Target="../media/image33.png"/><Relationship Id="rId9" Type="http://schemas.openxmlformats.org/officeDocument/2006/relationships/image" Target="../media/image38.sv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EF0879-F2A5-433B-81AF-3529EED51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632" y="1122363"/>
            <a:ext cx="11356258" cy="2387600"/>
          </a:xfrm>
        </p:spPr>
        <p:txBody>
          <a:bodyPr/>
          <a:lstStyle/>
          <a:p>
            <a:r>
              <a:rPr lang="nb-NO" dirty="0"/>
              <a:t>Digital satsing skole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51DB844-7923-4705-A017-4A20C2E50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Ny digitaliseringsplan &amp; Fagfornyelsen</a:t>
            </a:r>
          </a:p>
        </p:txBody>
      </p:sp>
    </p:spTree>
    <p:extLst>
      <p:ext uri="{BB962C8B-B14F-4D97-AF65-F5344CB8AC3E}">
        <p14:creationId xmlns:p14="http://schemas.microsoft.com/office/powerpoint/2010/main" val="291955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5F0652-7AD8-43E5-A9E6-508B090B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89F5BD-694C-4FCD-8E67-C5CAA2AB6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Ny digitaliseringsplan Oppvekst</a:t>
            </a:r>
          </a:p>
          <a:p>
            <a:r>
              <a:rPr lang="nb-NO" dirty="0"/>
              <a:t>Fagfornyelsen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Kartlegging:</a:t>
            </a:r>
          </a:p>
          <a:p>
            <a:pPr lvl="1"/>
            <a:r>
              <a:rPr lang="nb-NO" dirty="0"/>
              <a:t>Fokusgrupper, møter, tilstandskartlegging</a:t>
            </a:r>
          </a:p>
          <a:p>
            <a:pPr lvl="1"/>
            <a:r>
              <a:rPr lang="nb-NO" dirty="0"/>
              <a:t>Dialog med andre kommuner</a:t>
            </a:r>
          </a:p>
          <a:p>
            <a:pPr lvl="1"/>
            <a:r>
              <a:rPr lang="nb-NO" dirty="0"/>
              <a:t>Forskning og rapporter </a:t>
            </a:r>
          </a:p>
          <a:p>
            <a:pPr lvl="1"/>
            <a:r>
              <a:rPr lang="nb-NO" dirty="0"/>
              <a:t>Fagfornyelsen – utkast til fagspesifikke læreplaner</a:t>
            </a:r>
          </a:p>
        </p:txBody>
      </p:sp>
    </p:spTree>
    <p:extLst>
      <p:ext uri="{BB962C8B-B14F-4D97-AF65-F5344CB8AC3E}">
        <p14:creationId xmlns:p14="http://schemas.microsoft.com/office/powerpoint/2010/main" val="668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19E8D3-1F59-4537-ABCB-FAB5D8F5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Dagens utfordringer og behov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BC0E5D-BFFB-4448-9809-D93FF85F3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4114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Store digitale ulikheter mellom skoler – det er store forskjeller på utstyret som tilbys elevene</a:t>
            </a:r>
            <a:br>
              <a:rPr lang="nb-NO" dirty="0"/>
            </a:br>
            <a:endParaRPr lang="nb-NO" dirty="0"/>
          </a:p>
          <a:p>
            <a:pPr lvl="0"/>
            <a:r>
              <a:rPr lang="nb-NO" dirty="0"/>
              <a:t>Tilgjengeligheten til digitale verktøy for elever på barnetrinnet er for lav i dag. 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dirty="0"/>
              <a:t>Det bør satses på mer tilpassede digitale verktøy til de minste elevene i barneskolen (nettbrett)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dirty="0"/>
              <a:t>Stort behov for utskifting og oppgradering av digitale tavler (</a:t>
            </a:r>
            <a:r>
              <a:rPr lang="nb-NO" dirty="0" err="1"/>
              <a:t>smartboards</a:t>
            </a:r>
            <a:r>
              <a:rPr lang="nb-NO" dirty="0"/>
              <a:t>) på mange skoler. </a:t>
            </a:r>
          </a:p>
          <a:p>
            <a:pPr marL="0" lv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667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451576-F308-42C8-BF66-3471B4F0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Satsingsforslag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4541D9-0793-4B20-B9E9-7C4A103C3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335" y="1535185"/>
            <a:ext cx="7675605" cy="4641778"/>
          </a:xfrm>
        </p:spPr>
        <p:txBody>
          <a:bodyPr>
            <a:normAutofit fontScale="32500" lnSpcReduction="20000"/>
          </a:bodyPr>
          <a:lstStyle/>
          <a:p>
            <a:r>
              <a:rPr lang="nb-NO" sz="2900" dirty="0"/>
              <a:t>Nettbrettsatsing på småtrinnet</a:t>
            </a:r>
          </a:p>
          <a:p>
            <a:pPr lvl="1"/>
            <a:r>
              <a:rPr lang="nb-NO" sz="2900" dirty="0"/>
              <a:t>1til1 dekning i første, andre tredje trinn.</a:t>
            </a:r>
          </a:p>
          <a:p>
            <a:pPr lvl="1"/>
            <a:r>
              <a:rPr lang="nb-NO" sz="2900" dirty="0"/>
              <a:t>Innføres på 1.trinn tre år fremover</a:t>
            </a:r>
          </a:p>
          <a:p>
            <a:pPr lvl="1"/>
            <a:r>
              <a:rPr lang="nb-NO" sz="2900" dirty="0"/>
              <a:t>Lærere (1.2.3. trinn) får eget brett</a:t>
            </a:r>
          </a:p>
          <a:p>
            <a:pPr lvl="1"/>
            <a:r>
              <a:rPr lang="nb-NO" sz="2900" dirty="0"/>
              <a:t>300 nettbrett per år</a:t>
            </a:r>
          </a:p>
          <a:p>
            <a:pPr lvl="1"/>
            <a:endParaRPr lang="nb-NO" dirty="0"/>
          </a:p>
          <a:p>
            <a:endParaRPr lang="nb-NO" dirty="0"/>
          </a:p>
          <a:p>
            <a:r>
              <a:rPr lang="nb-NO" sz="3500" dirty="0"/>
              <a:t>Opprusting av AV-utstyret - digitale tavler</a:t>
            </a:r>
          </a:p>
          <a:p>
            <a:pPr lvl="1"/>
            <a:r>
              <a:rPr lang="nb-NO" sz="3500" dirty="0"/>
              <a:t>De fleste av dagens tavler (</a:t>
            </a:r>
            <a:r>
              <a:rPr lang="nb-NO" sz="3500" dirty="0" err="1"/>
              <a:t>smartboards</a:t>
            </a:r>
            <a:r>
              <a:rPr lang="nb-NO" sz="3500" dirty="0"/>
              <a:t>) byttes ut med nye </a:t>
            </a:r>
            <a:r>
              <a:rPr lang="nb-NO" sz="3500" dirty="0" err="1"/>
              <a:t>active</a:t>
            </a:r>
            <a:r>
              <a:rPr lang="nb-NO" sz="3500" dirty="0"/>
              <a:t> tavler (</a:t>
            </a:r>
            <a:r>
              <a:rPr lang="nb-NO" sz="3500" dirty="0" err="1"/>
              <a:t>Promethean</a:t>
            </a:r>
            <a:r>
              <a:rPr lang="nb-NO" sz="3500" dirty="0"/>
              <a:t>) </a:t>
            </a:r>
          </a:p>
          <a:p>
            <a:pPr lvl="1"/>
            <a:r>
              <a:rPr lang="nb-NO" sz="3500" dirty="0"/>
              <a:t>Utskifting over to år</a:t>
            </a:r>
          </a:p>
          <a:p>
            <a:pPr lvl="1"/>
            <a:endParaRPr lang="nb-NO" sz="3500" dirty="0"/>
          </a:p>
          <a:p>
            <a:pPr lvl="1"/>
            <a:endParaRPr lang="nb-NO" sz="3500" dirty="0"/>
          </a:p>
          <a:p>
            <a:pPr lvl="1"/>
            <a:endParaRPr lang="nb-NO" sz="3500" dirty="0"/>
          </a:p>
          <a:p>
            <a:r>
              <a:rPr lang="nb-NO" sz="3500" dirty="0"/>
              <a:t>Oppjustering av elev-PC-ordningen</a:t>
            </a:r>
          </a:p>
          <a:p>
            <a:pPr lvl="1"/>
            <a:r>
              <a:rPr lang="nb-NO" sz="3500" dirty="0"/>
              <a:t>Prisjustering fra 2016 (12 pst økning) </a:t>
            </a:r>
          </a:p>
          <a:p>
            <a:endParaRPr lang="nb-NO" sz="3500" dirty="0"/>
          </a:p>
          <a:p>
            <a:r>
              <a:rPr lang="nb-NO" sz="3500" dirty="0"/>
              <a:t>Oppjustering av lærer-PC-ordningen</a:t>
            </a:r>
          </a:p>
          <a:p>
            <a:pPr lvl="1"/>
            <a:r>
              <a:rPr lang="nb-NO" sz="3500" dirty="0"/>
              <a:t>Prisjustering fra 2016 (11,5 pst økning)</a:t>
            </a:r>
          </a:p>
          <a:p>
            <a:pPr marL="0" indent="0">
              <a:buNone/>
            </a:pPr>
            <a:endParaRPr lang="nb-NO" sz="3500" dirty="0"/>
          </a:p>
          <a:p>
            <a:pPr marL="0" indent="0">
              <a:buNone/>
            </a:pPr>
            <a:endParaRPr lang="nb-NO" sz="3500" dirty="0"/>
          </a:p>
          <a:p>
            <a:r>
              <a:rPr lang="nb-NO" sz="3500" dirty="0"/>
              <a:t>Forutsetning for nettbrettsatsing: Opprettelse av fagarbeiderstilling IKT</a:t>
            </a: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pPr lvl="1"/>
            <a:endParaRPr lang="nb-NO" dirty="0"/>
          </a:p>
        </p:txBody>
      </p:sp>
      <p:pic>
        <p:nvPicPr>
          <p:cNvPr id="6" name="Grafikk 5" descr="Nettbrett">
            <a:extLst>
              <a:ext uri="{FF2B5EF4-FFF2-40B4-BE49-F238E27FC236}">
                <a16:creationId xmlns:a16="http://schemas.microsoft.com/office/drawing/2014/main" id="{146760DD-4196-4FD8-8684-491BD75B7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2678" y="1406923"/>
            <a:ext cx="914400" cy="914400"/>
          </a:xfrm>
          <a:prstGeom prst="rect">
            <a:avLst/>
          </a:prstGeom>
        </p:spPr>
      </p:pic>
      <p:pic>
        <p:nvPicPr>
          <p:cNvPr id="8" name="Grafikk 7" descr="TV">
            <a:extLst>
              <a:ext uri="{FF2B5EF4-FFF2-40B4-BE49-F238E27FC236}">
                <a16:creationId xmlns:a16="http://schemas.microsoft.com/office/drawing/2014/main" id="{CDBEB5D2-FFD9-44B8-B907-BE1A8CFC3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9251" y="2802430"/>
            <a:ext cx="914400" cy="914400"/>
          </a:xfrm>
          <a:prstGeom prst="rect">
            <a:avLst/>
          </a:prstGeom>
        </p:spPr>
      </p:pic>
      <p:pic>
        <p:nvPicPr>
          <p:cNvPr id="10" name="Grafikk 9" descr="Bærbar datamaskin">
            <a:extLst>
              <a:ext uri="{FF2B5EF4-FFF2-40B4-BE49-F238E27FC236}">
                <a16:creationId xmlns:a16="http://schemas.microsoft.com/office/drawing/2014/main" id="{D677D548-B176-421E-815B-0F01CDA3B8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09251" y="3846706"/>
            <a:ext cx="914400" cy="914400"/>
          </a:xfrm>
          <a:prstGeom prst="rect">
            <a:avLst/>
          </a:prstGeom>
        </p:spPr>
      </p:pic>
      <p:pic>
        <p:nvPicPr>
          <p:cNvPr id="12" name="Grafikk 11" descr="Tannhjul">
            <a:extLst>
              <a:ext uri="{FF2B5EF4-FFF2-40B4-BE49-F238E27FC236}">
                <a16:creationId xmlns:a16="http://schemas.microsoft.com/office/drawing/2014/main" id="{D6638496-E957-45C0-9E18-3651E53BAA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09251" y="5459208"/>
            <a:ext cx="914400" cy="914400"/>
          </a:xfrm>
          <a:prstGeom prst="rect">
            <a:avLst/>
          </a:prstGeom>
        </p:spPr>
      </p:pic>
      <p:pic>
        <p:nvPicPr>
          <p:cNvPr id="9" name="Grafikk 8" descr="Bærbar datamaskin">
            <a:extLst>
              <a:ext uri="{FF2B5EF4-FFF2-40B4-BE49-F238E27FC236}">
                <a16:creationId xmlns:a16="http://schemas.microsoft.com/office/drawing/2014/main" id="{74AFFF71-9327-4BFD-9579-E7ADE73F84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09251" y="4638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6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57A01D9-4517-4AF7-A51F-AC85F3B3260C}"/>
              </a:ext>
            </a:extLst>
          </p:cNvPr>
          <p:cNvSpPr txBox="1"/>
          <p:nvPr/>
        </p:nvSpPr>
        <p:spPr>
          <a:xfrm>
            <a:off x="1813568" y="5434406"/>
            <a:ext cx="273726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Fremme grunnleggende lese- og skriveopplæring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5B933373-DAAE-48A3-A0E6-F567AD5FE31B}"/>
              </a:ext>
            </a:extLst>
          </p:cNvPr>
          <p:cNvSpPr txBox="1"/>
          <p:nvPr/>
        </p:nvSpPr>
        <p:spPr>
          <a:xfrm>
            <a:off x="1260400" y="3518098"/>
            <a:ext cx="203265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Nye metoder for matematikk og tallforståelse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8169552-D27F-4A32-83C3-7A6D1000B696}"/>
              </a:ext>
            </a:extLst>
          </p:cNvPr>
          <p:cNvSpPr txBox="1"/>
          <p:nvPr/>
        </p:nvSpPr>
        <p:spPr>
          <a:xfrm>
            <a:off x="4899434" y="5934670"/>
            <a:ext cx="200020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Fremme digital dømmekraft og dannelse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37DD34C0-6BF3-49D6-B117-C7C5076C2FCE}"/>
              </a:ext>
            </a:extLst>
          </p:cNvPr>
          <p:cNvSpPr txBox="1"/>
          <p:nvPr/>
        </p:nvSpPr>
        <p:spPr>
          <a:xfrm>
            <a:off x="7323580" y="5464016"/>
            <a:ext cx="19822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Variert og tilpasset undervisning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34919C9-B47E-4FE3-8B29-D4A004F9A860}"/>
              </a:ext>
            </a:extLst>
          </p:cNvPr>
          <p:cNvSpPr txBox="1"/>
          <p:nvPr/>
        </p:nvSpPr>
        <p:spPr>
          <a:xfrm>
            <a:off x="3994326" y="3143944"/>
            <a:ext cx="3438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Hva er gevinstene med å innføre 1til1 nettbrett? </a:t>
            </a:r>
          </a:p>
        </p:txBody>
      </p:sp>
      <p:pic>
        <p:nvPicPr>
          <p:cNvPr id="31" name="Grafikk 30" descr="Ulåst">
            <a:extLst>
              <a:ext uri="{FF2B5EF4-FFF2-40B4-BE49-F238E27FC236}">
                <a16:creationId xmlns:a16="http://schemas.microsoft.com/office/drawing/2014/main" id="{E36EC12D-4EB4-40F7-8E89-29B25118C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48626" y="2527575"/>
            <a:ext cx="914400" cy="914400"/>
          </a:xfrm>
          <a:prstGeom prst="rect">
            <a:avLst/>
          </a:prstGeom>
        </p:spPr>
      </p:pic>
      <p:sp>
        <p:nvSpPr>
          <p:cNvPr id="32" name="TekstSylinder 31">
            <a:extLst>
              <a:ext uri="{FF2B5EF4-FFF2-40B4-BE49-F238E27FC236}">
                <a16:creationId xmlns:a16="http://schemas.microsoft.com/office/drawing/2014/main" id="{92823DF8-3ADA-452C-840E-BD73CEB448A6}"/>
              </a:ext>
            </a:extLst>
          </p:cNvPr>
          <p:cNvSpPr txBox="1"/>
          <p:nvPr/>
        </p:nvSpPr>
        <p:spPr>
          <a:xfrm>
            <a:off x="8197675" y="3441975"/>
            <a:ext cx="2485408" cy="646331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Bedre sikkerhet og personvern</a:t>
            </a:r>
          </a:p>
        </p:txBody>
      </p:sp>
      <p:pic>
        <p:nvPicPr>
          <p:cNvPr id="37" name="Grafikk 36" descr="Tommelen-opp-tegn">
            <a:extLst>
              <a:ext uri="{FF2B5EF4-FFF2-40B4-BE49-F238E27FC236}">
                <a16:creationId xmlns:a16="http://schemas.microsoft.com/office/drawing/2014/main" id="{734905D2-DEE5-4038-92D3-8AADFB8FB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95086" y="632233"/>
            <a:ext cx="914400" cy="914400"/>
          </a:xfrm>
          <a:prstGeom prst="rect">
            <a:avLst/>
          </a:prstGeom>
        </p:spPr>
      </p:pic>
      <p:sp>
        <p:nvSpPr>
          <p:cNvPr id="38" name="TekstSylinder 37">
            <a:extLst>
              <a:ext uri="{FF2B5EF4-FFF2-40B4-BE49-F238E27FC236}">
                <a16:creationId xmlns:a16="http://schemas.microsoft.com/office/drawing/2014/main" id="{3678C8F7-F786-4F99-85CE-D56732D7AE84}"/>
              </a:ext>
            </a:extLst>
          </p:cNvPr>
          <p:cNvSpPr txBox="1"/>
          <p:nvPr/>
        </p:nvSpPr>
        <p:spPr>
          <a:xfrm>
            <a:off x="3994327" y="1482428"/>
            <a:ext cx="2264350" cy="64633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Intuitive verktøy gir lavere brukerterskel</a:t>
            </a:r>
          </a:p>
        </p:txBody>
      </p:sp>
      <p:pic>
        <p:nvPicPr>
          <p:cNvPr id="16" name="Grafikk 15" descr="Lærer">
            <a:extLst>
              <a:ext uri="{FF2B5EF4-FFF2-40B4-BE49-F238E27FC236}">
                <a16:creationId xmlns:a16="http://schemas.microsoft.com/office/drawing/2014/main" id="{F8395AA3-2E6E-4259-A0D8-C884EA3D9B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0081" y="4876078"/>
            <a:ext cx="457200" cy="457200"/>
          </a:xfrm>
          <a:prstGeom prst="rect">
            <a:avLst/>
          </a:prstGeom>
        </p:spPr>
      </p:pic>
      <p:pic>
        <p:nvPicPr>
          <p:cNvPr id="22" name="Grafikk 21" descr="Møte">
            <a:extLst>
              <a:ext uri="{FF2B5EF4-FFF2-40B4-BE49-F238E27FC236}">
                <a16:creationId xmlns:a16="http://schemas.microsoft.com/office/drawing/2014/main" id="{1311119A-41C3-437D-89BE-6D30961D88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04420" y="4560307"/>
            <a:ext cx="457200" cy="457200"/>
          </a:xfrm>
          <a:prstGeom prst="rect">
            <a:avLst/>
          </a:prstGeom>
        </p:spPr>
      </p:pic>
      <p:pic>
        <p:nvPicPr>
          <p:cNvPr id="24" name="Grafikk 23" descr="Foreleser">
            <a:extLst>
              <a:ext uri="{FF2B5EF4-FFF2-40B4-BE49-F238E27FC236}">
                <a16:creationId xmlns:a16="http://schemas.microsoft.com/office/drawing/2014/main" id="{A86CF5E0-2BD7-4140-8F22-B22C2E462B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73968" y="5119119"/>
            <a:ext cx="457200" cy="315287"/>
          </a:xfrm>
          <a:prstGeom prst="rect">
            <a:avLst/>
          </a:prstGeom>
        </p:spPr>
      </p:pic>
      <p:pic>
        <p:nvPicPr>
          <p:cNvPr id="26" name="Grafikk 25" descr="Barn">
            <a:extLst>
              <a:ext uri="{FF2B5EF4-FFF2-40B4-BE49-F238E27FC236}">
                <a16:creationId xmlns:a16="http://schemas.microsoft.com/office/drawing/2014/main" id="{A0818134-9572-49B2-84BF-394915974C1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57189" y="4842583"/>
            <a:ext cx="457200" cy="457200"/>
          </a:xfrm>
          <a:prstGeom prst="rect">
            <a:avLst/>
          </a:prstGeom>
        </p:spPr>
      </p:pic>
      <p:pic>
        <p:nvPicPr>
          <p:cNvPr id="28" name="Grafikk 27" descr="Justitias vekt">
            <a:extLst>
              <a:ext uri="{FF2B5EF4-FFF2-40B4-BE49-F238E27FC236}">
                <a16:creationId xmlns:a16="http://schemas.microsoft.com/office/drawing/2014/main" id="{14996D15-6F1B-49BA-80B3-30D9E914D3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42337" y="5079430"/>
            <a:ext cx="914400" cy="914400"/>
          </a:xfrm>
          <a:prstGeom prst="rect">
            <a:avLst/>
          </a:prstGeom>
        </p:spPr>
      </p:pic>
      <p:pic>
        <p:nvPicPr>
          <p:cNvPr id="42" name="Grafikk 41" descr="Åpen bok">
            <a:extLst>
              <a:ext uri="{FF2B5EF4-FFF2-40B4-BE49-F238E27FC236}">
                <a16:creationId xmlns:a16="http://schemas.microsoft.com/office/drawing/2014/main" id="{BC8276DF-D840-409A-8357-27080224230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59327" y="4640997"/>
            <a:ext cx="914400" cy="914400"/>
          </a:xfrm>
          <a:prstGeom prst="rect">
            <a:avLst/>
          </a:prstGeom>
        </p:spPr>
      </p:pic>
      <p:pic>
        <p:nvPicPr>
          <p:cNvPr id="46" name="Grafikk 45" descr="Regelbok">
            <a:extLst>
              <a:ext uri="{FF2B5EF4-FFF2-40B4-BE49-F238E27FC236}">
                <a16:creationId xmlns:a16="http://schemas.microsoft.com/office/drawing/2014/main" id="{199D3CEB-3982-4E6E-9575-BC529652F3D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90060" y="2651634"/>
            <a:ext cx="914400" cy="914400"/>
          </a:xfrm>
          <a:prstGeom prst="rect">
            <a:avLst/>
          </a:prstGeom>
        </p:spPr>
      </p:pic>
      <p:sp>
        <p:nvSpPr>
          <p:cNvPr id="23" name="Tittel 1">
            <a:extLst>
              <a:ext uri="{FF2B5EF4-FFF2-40B4-BE49-F238E27FC236}">
                <a16:creationId xmlns:a16="http://schemas.microsoft.com/office/drawing/2014/main" id="{7C046099-8949-4773-9754-0B097C97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978"/>
            <a:ext cx="10515600" cy="1114746"/>
          </a:xfrm>
        </p:spPr>
        <p:txBody>
          <a:bodyPr/>
          <a:lstStyle/>
          <a:p>
            <a:r>
              <a:rPr lang="nb-NO" dirty="0"/>
              <a:t>Nettbrett er lurt fordi…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C435BCD0-FD84-4CDE-8CCF-D847EEFE5820}"/>
              </a:ext>
            </a:extLst>
          </p:cNvPr>
          <p:cNvSpPr txBox="1"/>
          <p:nvPr/>
        </p:nvSpPr>
        <p:spPr>
          <a:xfrm>
            <a:off x="6684975" y="1673440"/>
            <a:ext cx="2647412" cy="646331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Mindre tid til plunder og heft, mer til undervisning</a:t>
            </a:r>
          </a:p>
        </p:txBody>
      </p:sp>
      <p:pic>
        <p:nvPicPr>
          <p:cNvPr id="3" name="Grafikk 2" descr="Timeglass">
            <a:extLst>
              <a:ext uri="{FF2B5EF4-FFF2-40B4-BE49-F238E27FC236}">
                <a16:creationId xmlns:a16="http://schemas.microsoft.com/office/drawing/2014/main" id="{0C046FD9-9D2E-4DB4-8ABF-B164D0B65AF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442789" y="813822"/>
            <a:ext cx="914400" cy="902201"/>
          </a:xfrm>
          <a:prstGeom prst="rect">
            <a:avLst/>
          </a:prstGeom>
        </p:spPr>
      </p:pic>
      <p:sp>
        <p:nvSpPr>
          <p:cNvPr id="25" name="TekstSylinder 24">
            <a:extLst>
              <a:ext uri="{FF2B5EF4-FFF2-40B4-BE49-F238E27FC236}">
                <a16:creationId xmlns:a16="http://schemas.microsoft.com/office/drawing/2014/main" id="{9C7BDBA4-F535-4788-8134-AA688D5504C8}"/>
              </a:ext>
            </a:extLst>
          </p:cNvPr>
          <p:cNvSpPr txBox="1"/>
          <p:nvPr/>
        </p:nvSpPr>
        <p:spPr>
          <a:xfrm>
            <a:off x="1530234" y="1716023"/>
            <a:ext cx="2032658" cy="646331"/>
          </a:xfrm>
          <a:prstGeom prst="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Lavere innkjøpspris per enhet (enn PC)</a:t>
            </a:r>
          </a:p>
        </p:txBody>
      </p:sp>
      <p:pic>
        <p:nvPicPr>
          <p:cNvPr id="4" name="Grafikk 3" descr="Mynter">
            <a:extLst>
              <a:ext uri="{FF2B5EF4-FFF2-40B4-BE49-F238E27FC236}">
                <a16:creationId xmlns:a16="http://schemas.microsoft.com/office/drawing/2014/main" id="{872C5ADB-3CBE-4051-AB85-046DBD558ED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198687" y="1080489"/>
            <a:ext cx="695751" cy="69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2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27C287-C99B-4FC0-BB9B-CD149BA0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978"/>
            <a:ext cx="10515600" cy="1114746"/>
          </a:xfrm>
        </p:spPr>
        <p:txBody>
          <a:bodyPr>
            <a:normAutofit fontScale="90000"/>
          </a:bodyPr>
          <a:lstStyle/>
          <a:p>
            <a:r>
              <a:rPr lang="nb-NO" dirty="0"/>
              <a:t>Hva må til for at digitale læremidler skaper mer læring?</a:t>
            </a:r>
          </a:p>
        </p:txBody>
      </p:sp>
      <p:pic>
        <p:nvPicPr>
          <p:cNvPr id="4" name="Grafikk 3" descr="Bøker">
            <a:extLst>
              <a:ext uri="{FF2B5EF4-FFF2-40B4-BE49-F238E27FC236}">
                <a16:creationId xmlns:a16="http://schemas.microsoft.com/office/drawing/2014/main" id="{CD391E49-71B2-468D-B83B-54DA583D3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5654" y="1906946"/>
            <a:ext cx="914400" cy="914400"/>
          </a:xfrm>
          <a:prstGeom prst="rect">
            <a:avLst/>
          </a:prstGeom>
        </p:spPr>
      </p:pic>
      <p:pic>
        <p:nvPicPr>
          <p:cNvPr id="5" name="Grafikk 4" descr="Nettbrett">
            <a:extLst>
              <a:ext uri="{FF2B5EF4-FFF2-40B4-BE49-F238E27FC236}">
                <a16:creationId xmlns:a16="http://schemas.microsoft.com/office/drawing/2014/main" id="{1935C5C7-FBC0-4F0C-8918-D7F5961786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3305" y="1941040"/>
            <a:ext cx="914400" cy="914400"/>
          </a:xfrm>
          <a:prstGeom prst="rect">
            <a:avLst/>
          </a:prstGeom>
        </p:spPr>
      </p:pic>
      <p:pic>
        <p:nvPicPr>
          <p:cNvPr id="6" name="Grafikk 5" descr="Lærer">
            <a:extLst>
              <a:ext uri="{FF2B5EF4-FFF2-40B4-BE49-F238E27FC236}">
                <a16:creationId xmlns:a16="http://schemas.microsoft.com/office/drawing/2014/main" id="{5015C83A-B8D9-4372-B2F5-DE19BA44B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31436" y="4030273"/>
            <a:ext cx="914400" cy="914400"/>
          </a:xfrm>
          <a:prstGeom prst="rect">
            <a:avLst/>
          </a:prstGeom>
        </p:spPr>
      </p:pic>
      <p:pic>
        <p:nvPicPr>
          <p:cNvPr id="7" name="Grafikk 6" descr="Sjekkliste">
            <a:extLst>
              <a:ext uri="{FF2B5EF4-FFF2-40B4-BE49-F238E27FC236}">
                <a16:creationId xmlns:a16="http://schemas.microsoft.com/office/drawing/2014/main" id="{2235A2A9-96CD-4141-901E-6E0A408B78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58584" y="4224087"/>
            <a:ext cx="914400" cy="914400"/>
          </a:xfrm>
          <a:prstGeom prst="rect">
            <a:avLst/>
          </a:prstGeom>
        </p:spPr>
      </p:pic>
      <p:pic>
        <p:nvPicPr>
          <p:cNvPr id="8" name="Grafikk 7" descr="Dagskalender">
            <a:extLst>
              <a:ext uri="{FF2B5EF4-FFF2-40B4-BE49-F238E27FC236}">
                <a16:creationId xmlns:a16="http://schemas.microsoft.com/office/drawing/2014/main" id="{C98E5F30-C6F7-4F78-A94F-D757C11938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32788" y="1096767"/>
            <a:ext cx="914400" cy="914400"/>
          </a:xfrm>
          <a:prstGeom prst="rect">
            <a:avLst/>
          </a:prstGeom>
        </p:spPr>
      </p:pic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62BE493E-102B-42D8-A1E8-940B4A002F78}"/>
              </a:ext>
            </a:extLst>
          </p:cNvPr>
          <p:cNvCxnSpPr>
            <a:cxnSpLocks/>
          </p:cNvCxnSpPr>
          <p:nvPr/>
        </p:nvCxnSpPr>
        <p:spPr>
          <a:xfrm flipH="1">
            <a:off x="2108104" y="2337140"/>
            <a:ext cx="482601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70846958-0EB0-4C72-8F54-B96938A7DBA9}"/>
              </a:ext>
            </a:extLst>
          </p:cNvPr>
          <p:cNvCxnSpPr>
            <a:cxnSpLocks/>
          </p:cNvCxnSpPr>
          <p:nvPr/>
        </p:nvCxnSpPr>
        <p:spPr>
          <a:xfrm>
            <a:off x="2117705" y="2540340"/>
            <a:ext cx="55794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57A01D9-4517-4AF7-A51F-AC85F3B3260C}"/>
              </a:ext>
            </a:extLst>
          </p:cNvPr>
          <p:cNvSpPr txBox="1"/>
          <p:nvPr/>
        </p:nvSpPr>
        <p:spPr>
          <a:xfrm>
            <a:off x="852785" y="4810921"/>
            <a:ext cx="2082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Kompetanseplan for lærere og tid satt av!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5B933373-DAAE-48A3-A0E6-F567AD5FE31B}"/>
              </a:ext>
            </a:extLst>
          </p:cNvPr>
          <p:cNvSpPr txBox="1"/>
          <p:nvPr/>
        </p:nvSpPr>
        <p:spPr>
          <a:xfrm>
            <a:off x="1308004" y="2755322"/>
            <a:ext cx="23876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Sammenheng mellom verktøy og læremidler/læreverk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8169552-D27F-4A32-83C3-7A6D1000B696}"/>
              </a:ext>
            </a:extLst>
          </p:cNvPr>
          <p:cNvSpPr txBox="1"/>
          <p:nvPr/>
        </p:nvSpPr>
        <p:spPr>
          <a:xfrm>
            <a:off x="8389008" y="5056709"/>
            <a:ext cx="165355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Gevinstplan og evaluering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37DD34C0-6BF3-49D6-B117-C7C5076C2FCE}"/>
              </a:ext>
            </a:extLst>
          </p:cNvPr>
          <p:cNvSpPr txBox="1"/>
          <p:nvPr/>
        </p:nvSpPr>
        <p:spPr>
          <a:xfrm>
            <a:off x="7154640" y="1895952"/>
            <a:ext cx="2606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Rutiner og system for forvaltning av maskinpark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34919C9-B47E-4FE3-8B29-D4A004F9A860}"/>
              </a:ext>
            </a:extLst>
          </p:cNvPr>
          <p:cNvSpPr txBox="1"/>
          <p:nvPr/>
        </p:nvSpPr>
        <p:spPr>
          <a:xfrm>
            <a:off x="4131677" y="3254717"/>
            <a:ext cx="3438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Suksesskriterier for best utnyttelse av digitale verktøy</a:t>
            </a:r>
          </a:p>
        </p:txBody>
      </p:sp>
      <p:pic>
        <p:nvPicPr>
          <p:cNvPr id="31" name="Grafikk 30" descr="Ulåst">
            <a:extLst>
              <a:ext uri="{FF2B5EF4-FFF2-40B4-BE49-F238E27FC236}">
                <a16:creationId xmlns:a16="http://schemas.microsoft.com/office/drawing/2014/main" id="{E36EC12D-4EB4-40F7-8E89-29B25118CC5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98954" y="702610"/>
            <a:ext cx="914400" cy="914400"/>
          </a:xfrm>
          <a:prstGeom prst="rect">
            <a:avLst/>
          </a:prstGeom>
        </p:spPr>
      </p:pic>
      <p:sp>
        <p:nvSpPr>
          <p:cNvPr id="32" name="TekstSylinder 31">
            <a:extLst>
              <a:ext uri="{FF2B5EF4-FFF2-40B4-BE49-F238E27FC236}">
                <a16:creationId xmlns:a16="http://schemas.microsoft.com/office/drawing/2014/main" id="{92823DF8-3ADA-452C-840E-BD73CEB448A6}"/>
              </a:ext>
            </a:extLst>
          </p:cNvPr>
          <p:cNvSpPr txBox="1"/>
          <p:nvPr/>
        </p:nvSpPr>
        <p:spPr>
          <a:xfrm>
            <a:off x="4148003" y="1617010"/>
            <a:ext cx="2387600" cy="92333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Tilgjengelighet – tilgang til apper og digitale ressurser</a:t>
            </a:r>
          </a:p>
        </p:txBody>
      </p:sp>
      <p:pic>
        <p:nvPicPr>
          <p:cNvPr id="34" name="Grafikk 33" descr="Tannhjul">
            <a:extLst>
              <a:ext uri="{FF2B5EF4-FFF2-40B4-BE49-F238E27FC236}">
                <a16:creationId xmlns:a16="http://schemas.microsoft.com/office/drawing/2014/main" id="{290BB8C2-35C7-4ED1-93A9-F46C1A4FB45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69388" y="2861696"/>
            <a:ext cx="914400" cy="914400"/>
          </a:xfrm>
          <a:prstGeom prst="rect">
            <a:avLst/>
          </a:prstGeom>
        </p:spPr>
      </p:pic>
      <p:sp>
        <p:nvSpPr>
          <p:cNvPr id="35" name="TekstSylinder 34">
            <a:extLst>
              <a:ext uri="{FF2B5EF4-FFF2-40B4-BE49-F238E27FC236}">
                <a16:creationId xmlns:a16="http://schemas.microsoft.com/office/drawing/2014/main" id="{B195C5C3-56B7-46E2-8DF2-26D580A93251}"/>
              </a:ext>
            </a:extLst>
          </p:cNvPr>
          <p:cNvSpPr txBox="1"/>
          <p:nvPr/>
        </p:nvSpPr>
        <p:spPr>
          <a:xfrm>
            <a:off x="7832788" y="3703244"/>
            <a:ext cx="2387600" cy="369332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Teknisk – ting fungerer</a:t>
            </a:r>
          </a:p>
        </p:txBody>
      </p:sp>
      <p:pic>
        <p:nvPicPr>
          <p:cNvPr id="37" name="Grafikk 36" descr="Tommelen-opp-tegn">
            <a:extLst>
              <a:ext uri="{FF2B5EF4-FFF2-40B4-BE49-F238E27FC236}">
                <a16:creationId xmlns:a16="http://schemas.microsoft.com/office/drawing/2014/main" id="{734905D2-DEE5-4038-92D3-8AADFB8FBFF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053076" y="4465748"/>
            <a:ext cx="914400" cy="914400"/>
          </a:xfrm>
          <a:prstGeom prst="rect">
            <a:avLst/>
          </a:prstGeom>
        </p:spPr>
      </p:pic>
      <p:sp>
        <p:nvSpPr>
          <p:cNvPr id="38" name="TekstSylinder 37">
            <a:extLst>
              <a:ext uri="{FF2B5EF4-FFF2-40B4-BE49-F238E27FC236}">
                <a16:creationId xmlns:a16="http://schemas.microsoft.com/office/drawing/2014/main" id="{3678C8F7-F786-4F99-85CE-D56732D7AE84}"/>
              </a:ext>
            </a:extLst>
          </p:cNvPr>
          <p:cNvSpPr txBox="1"/>
          <p:nvPr/>
        </p:nvSpPr>
        <p:spPr>
          <a:xfrm>
            <a:off x="3452317" y="5315943"/>
            <a:ext cx="2264350" cy="92333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Ønske om/forståelse for om å bruke digitale verktøy</a:t>
            </a:r>
          </a:p>
        </p:txBody>
      </p:sp>
      <p:pic>
        <p:nvPicPr>
          <p:cNvPr id="40" name="Grafikk 39" descr="Mikroskop">
            <a:extLst>
              <a:ext uri="{FF2B5EF4-FFF2-40B4-BE49-F238E27FC236}">
                <a16:creationId xmlns:a16="http://schemas.microsoft.com/office/drawing/2014/main" id="{F0F882A5-30BF-4D72-B3A4-2EA2F6B0032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571746" y="4487473"/>
            <a:ext cx="914400" cy="914400"/>
          </a:xfrm>
          <a:prstGeom prst="rect">
            <a:avLst/>
          </a:prstGeom>
        </p:spPr>
      </p:pic>
      <p:sp>
        <p:nvSpPr>
          <p:cNvPr id="41" name="TekstSylinder 40">
            <a:extLst>
              <a:ext uri="{FF2B5EF4-FFF2-40B4-BE49-F238E27FC236}">
                <a16:creationId xmlns:a16="http://schemas.microsoft.com/office/drawing/2014/main" id="{67CBA480-D93C-4EAA-AAF8-632514F228CE}"/>
              </a:ext>
            </a:extLst>
          </p:cNvPr>
          <p:cNvSpPr txBox="1"/>
          <p:nvPr/>
        </p:nvSpPr>
        <p:spPr>
          <a:xfrm>
            <a:off x="5954455" y="5410354"/>
            <a:ext cx="2264350" cy="646331"/>
          </a:xfrm>
          <a:prstGeom prst="rect">
            <a:avLst/>
          </a:prstGeom>
          <a:solidFill>
            <a:srgbClr val="D6009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Innovasjon - teste nye verktøy og metoder</a:t>
            </a:r>
          </a:p>
        </p:txBody>
      </p:sp>
    </p:spTree>
    <p:extLst>
      <p:ext uri="{BB962C8B-B14F-4D97-AF65-F5344CB8AC3E}">
        <p14:creationId xmlns:p14="http://schemas.microsoft.com/office/powerpoint/2010/main" val="153397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F65B26-04EC-43EA-8B30-85F60BDC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Budsjett og finansiering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AEA21DF-4A78-444F-996A-D5C174C6D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37550"/>
              </p:ext>
            </p:extLst>
          </p:nvPr>
        </p:nvGraphicFramePr>
        <p:xfrm>
          <a:off x="1037388" y="4423300"/>
          <a:ext cx="9261159" cy="218993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74829">
                  <a:extLst>
                    <a:ext uri="{9D8B030D-6E8A-4147-A177-3AD203B41FA5}">
                      <a16:colId xmlns:a16="http://schemas.microsoft.com/office/drawing/2014/main" val="1895353352"/>
                    </a:ext>
                  </a:extLst>
                </a:gridCol>
                <a:gridCol w="1177266">
                  <a:extLst>
                    <a:ext uri="{9D8B030D-6E8A-4147-A177-3AD203B41FA5}">
                      <a16:colId xmlns:a16="http://schemas.microsoft.com/office/drawing/2014/main" val="2463805329"/>
                    </a:ext>
                  </a:extLst>
                </a:gridCol>
                <a:gridCol w="1177266">
                  <a:extLst>
                    <a:ext uri="{9D8B030D-6E8A-4147-A177-3AD203B41FA5}">
                      <a16:colId xmlns:a16="http://schemas.microsoft.com/office/drawing/2014/main" val="3103068368"/>
                    </a:ext>
                  </a:extLst>
                </a:gridCol>
                <a:gridCol w="1177266">
                  <a:extLst>
                    <a:ext uri="{9D8B030D-6E8A-4147-A177-3AD203B41FA5}">
                      <a16:colId xmlns:a16="http://schemas.microsoft.com/office/drawing/2014/main" val="2964001920"/>
                    </a:ext>
                  </a:extLst>
                </a:gridCol>
                <a:gridCol w="1177266">
                  <a:extLst>
                    <a:ext uri="{9D8B030D-6E8A-4147-A177-3AD203B41FA5}">
                      <a16:colId xmlns:a16="http://schemas.microsoft.com/office/drawing/2014/main" val="158938080"/>
                    </a:ext>
                  </a:extLst>
                </a:gridCol>
                <a:gridCol w="1177266">
                  <a:extLst>
                    <a:ext uri="{9D8B030D-6E8A-4147-A177-3AD203B41FA5}">
                      <a16:colId xmlns:a16="http://schemas.microsoft.com/office/drawing/2014/main" val="2751336382"/>
                    </a:ext>
                  </a:extLst>
                </a:gridCol>
              </a:tblGrid>
              <a:tr h="6684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u="none" strike="noStrike" dirty="0">
                          <a:effectLst/>
                        </a:rPr>
                        <a:t>Finansieringsplan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1066619"/>
                  </a:ext>
                </a:extLst>
              </a:tr>
              <a:tr h="42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Finansiering via driftsbudsjett skole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1 700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850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570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570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570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710783"/>
                  </a:ext>
                </a:extLst>
              </a:tr>
              <a:tr h="33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Nedtrekk av stillinger skole</a:t>
                      </a:r>
                      <a:endParaRPr lang="nb-NO" sz="16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 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680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1350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1350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1350</a:t>
                      </a:r>
                      <a:endParaRPr lang="nb-NO" sz="16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849086"/>
                  </a:ext>
                </a:extLst>
              </a:tr>
              <a:tr h="33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Behov for tilleggsbevilgning</a:t>
                      </a:r>
                      <a:endParaRPr lang="nb-NO" sz="16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2 100</a:t>
                      </a:r>
                      <a:endParaRPr lang="nb-NO" sz="16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2 100</a:t>
                      </a:r>
                      <a:endParaRPr lang="nb-NO" sz="16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490</a:t>
                      </a:r>
                      <a:endParaRPr lang="nb-NO" sz="16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490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490</a:t>
                      </a:r>
                      <a:endParaRPr lang="nb-NO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0048711"/>
                  </a:ext>
                </a:extLst>
              </a:tr>
              <a:tr h="42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</a:rPr>
                        <a:t>Samlet budsjettbehov</a:t>
                      </a:r>
                      <a:endParaRPr lang="nb-NO" sz="16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</a:rPr>
                        <a:t>3 800</a:t>
                      </a:r>
                      <a:endParaRPr lang="nb-NO" sz="1600" b="1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</a:rPr>
                        <a:t>3 630</a:t>
                      </a:r>
                      <a:endParaRPr lang="nb-NO" sz="1600" b="1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</a:rPr>
                        <a:t>2 410</a:t>
                      </a:r>
                      <a:endParaRPr lang="nb-NO" sz="1600" b="1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</a:rPr>
                        <a:t>2 410</a:t>
                      </a:r>
                      <a:endParaRPr lang="nb-NO" sz="1600" b="1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</a:rPr>
                        <a:t>2 410</a:t>
                      </a:r>
                      <a:endParaRPr lang="nb-NO" sz="16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353772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1276D680-7724-44A5-862B-09A4FBD69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89754"/>
              </p:ext>
            </p:extLst>
          </p:nvPr>
        </p:nvGraphicFramePr>
        <p:xfrm>
          <a:off x="1037388" y="1580749"/>
          <a:ext cx="9165389" cy="261060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39929">
                  <a:extLst>
                    <a:ext uri="{9D8B030D-6E8A-4147-A177-3AD203B41FA5}">
                      <a16:colId xmlns:a16="http://schemas.microsoft.com/office/drawing/2014/main" val="37706401"/>
                    </a:ext>
                  </a:extLst>
                </a:gridCol>
                <a:gridCol w="1165092">
                  <a:extLst>
                    <a:ext uri="{9D8B030D-6E8A-4147-A177-3AD203B41FA5}">
                      <a16:colId xmlns:a16="http://schemas.microsoft.com/office/drawing/2014/main" val="3828316868"/>
                    </a:ext>
                  </a:extLst>
                </a:gridCol>
                <a:gridCol w="1165092">
                  <a:extLst>
                    <a:ext uri="{9D8B030D-6E8A-4147-A177-3AD203B41FA5}">
                      <a16:colId xmlns:a16="http://schemas.microsoft.com/office/drawing/2014/main" val="102718856"/>
                    </a:ext>
                  </a:extLst>
                </a:gridCol>
                <a:gridCol w="1165092">
                  <a:extLst>
                    <a:ext uri="{9D8B030D-6E8A-4147-A177-3AD203B41FA5}">
                      <a16:colId xmlns:a16="http://schemas.microsoft.com/office/drawing/2014/main" val="1722652857"/>
                    </a:ext>
                  </a:extLst>
                </a:gridCol>
                <a:gridCol w="1165092">
                  <a:extLst>
                    <a:ext uri="{9D8B030D-6E8A-4147-A177-3AD203B41FA5}">
                      <a16:colId xmlns:a16="http://schemas.microsoft.com/office/drawing/2014/main" val="431138555"/>
                    </a:ext>
                  </a:extLst>
                </a:gridCol>
                <a:gridCol w="1165092">
                  <a:extLst>
                    <a:ext uri="{9D8B030D-6E8A-4147-A177-3AD203B41FA5}">
                      <a16:colId xmlns:a16="http://schemas.microsoft.com/office/drawing/2014/main" val="2478304650"/>
                    </a:ext>
                  </a:extLst>
                </a:gridCol>
              </a:tblGrid>
              <a:tr h="36527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Budsjettplan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9850438"/>
                  </a:ext>
                </a:extLst>
              </a:tr>
              <a:tr h="41897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Digitale enheter elever – nettbrett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1 200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1 350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1 350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46476626"/>
                  </a:ext>
                </a:extLst>
              </a:tr>
              <a:tr h="36527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Digitale verktøy klasserom – tavler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2 200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1 370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465647"/>
                  </a:ext>
                </a:extLst>
              </a:tr>
              <a:tr h="36527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Permanent justering elev-</a:t>
                      </a:r>
                      <a:r>
                        <a:rPr lang="nb-NO" sz="1600" u="none" strike="noStrike" dirty="0" err="1">
                          <a:effectLst/>
                        </a:rPr>
                        <a:t>Pcer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69499132"/>
                  </a:ext>
                </a:extLst>
              </a:tr>
              <a:tr h="36527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Permanent justering lærer-</a:t>
                      </a:r>
                      <a:r>
                        <a:rPr lang="nb-NO" sz="1600" u="none" strike="noStrike" dirty="0" err="1">
                          <a:effectLst/>
                        </a:rPr>
                        <a:t>Pcer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6006943"/>
                  </a:ext>
                </a:extLst>
              </a:tr>
              <a:tr h="36527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Bemanning IKT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7838307"/>
                  </a:ext>
                </a:extLst>
              </a:tr>
              <a:tr h="36527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Samlet budsjett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3 800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3 630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2 410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2 410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2 410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1378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7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06CFA-5B2E-4764-8FBF-703A3494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2020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C9C576-9043-4466-8647-8480A7C11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LMS</a:t>
            </a:r>
          </a:p>
          <a:p>
            <a:pPr lvl="1"/>
            <a:r>
              <a:rPr lang="nb-NO" dirty="0"/>
              <a:t>Arbeidet med å etablere læringsplattform for alle skolene </a:t>
            </a:r>
            <a:r>
              <a:rPr lang="nb-NO" dirty="0" err="1"/>
              <a:t>pågår,målet</a:t>
            </a:r>
            <a:r>
              <a:rPr lang="nb-NO" dirty="0"/>
              <a:t> er å ha det på plass i januar 2020</a:t>
            </a:r>
          </a:p>
        </p:txBody>
      </p:sp>
    </p:spTree>
    <p:extLst>
      <p:ext uri="{BB962C8B-B14F-4D97-AF65-F5344CB8AC3E}">
        <p14:creationId xmlns:p14="http://schemas.microsoft.com/office/powerpoint/2010/main" val="393239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6902</TotalTime>
  <Words>409</Words>
  <Application>Microsoft Office PowerPoint</Application>
  <PresentationFormat>Widescreen</PresentationFormat>
  <Paragraphs>138</Paragraphs>
  <Slides>8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Office-tema</vt:lpstr>
      <vt:lpstr>Digital satsing skole</vt:lpstr>
      <vt:lpstr>Bakgrunn</vt:lpstr>
      <vt:lpstr>Dagens utfordringer og behov</vt:lpstr>
      <vt:lpstr>Satsingsforslag</vt:lpstr>
      <vt:lpstr>Nettbrett er lurt fordi…</vt:lpstr>
      <vt:lpstr>Hva må til for at digitale læremidler skaper mer læring?</vt:lpstr>
      <vt:lpstr>Budsjett og finansiering</vt:lpstr>
      <vt:lpstr>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Sverre Amdam</dc:creator>
  <cp:lastModifiedBy>Trine Halvorsen</cp:lastModifiedBy>
  <cp:revision>3</cp:revision>
  <dcterms:created xsi:type="dcterms:W3CDTF">2019-03-06T13:09:52Z</dcterms:created>
  <dcterms:modified xsi:type="dcterms:W3CDTF">2019-05-10T05:55:07Z</dcterms:modified>
</cp:coreProperties>
</file>