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A98A3-A25B-4B88-8A7C-4A6538DA596A}" type="datetimeFigureOut">
              <a:rPr lang="nb-NO" smtClean="0"/>
              <a:t>21.09.2017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6C80D-57CB-4FA7-BBBE-5CCFA23C22B6}" type="slidenum">
              <a:rPr lang="nb-NO" smtClean="0"/>
              <a:t>‹#›</a:t>
            </a:fld>
            <a:endParaRPr lang="nb-NO"/>
          </a:p>
        </p:txBody>
      </p:sp>
    </p:spTree>
    <p:extLst>
      <p:ext uri="{BB962C8B-B14F-4D97-AF65-F5344CB8AC3E}">
        <p14:creationId xmlns:p14="http://schemas.microsoft.com/office/powerpoint/2010/main" val="91138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 ansatte utgjør første skanse av sikkerhet i en virksomhet. Ubevisste eller bevisste handlinger kan bidra til at informasjon kommer på avveie. Virksomheten kan lide økonomiske tap, eller konkurrenter kan få tilgang til bedriftshemmeligheter.</a:t>
            </a:r>
          </a:p>
          <a:p>
            <a:endParaRPr lang="nb-NO" dirty="0"/>
          </a:p>
          <a:p>
            <a:r>
              <a:rPr lang="nb-NO" dirty="0"/>
              <a:t>De fleste virksomheter er avhengig av at IT-systemene alltid fungerer og at filer og dokumenter er tilgjengelige når de trengs. Virus og skadevare via e-post kan raskt svekke tilgjengeligheten.</a:t>
            </a:r>
          </a:p>
          <a:p>
            <a:endParaRPr lang="nb-NO" dirty="0"/>
          </a:p>
          <a:p>
            <a:r>
              <a:rPr lang="nb-NO" dirty="0"/>
              <a:t>Dette temaet vil handle om de mest aktuelle truslene og hvordan de kan håndteres.</a:t>
            </a:r>
          </a:p>
        </p:txBody>
      </p:sp>
      <p:sp>
        <p:nvSpPr>
          <p:cNvPr id="4" name="Slide Number Placeholder 3"/>
          <p:cNvSpPr>
            <a:spLocks noGrp="1"/>
          </p:cNvSpPr>
          <p:nvPr>
            <p:ph type="sldNum" sz="quarter" idx="10"/>
          </p:nvPr>
        </p:nvSpPr>
        <p:spPr/>
        <p:txBody>
          <a:bodyPr/>
          <a:lstStyle/>
          <a:p>
            <a:fld id="{36F4F1BF-A0D8-493A-ABD0-0F22D6E9AF8B}" type="slidenum">
              <a:rPr lang="nb-NO" smtClean="0"/>
              <a:t>1</a:t>
            </a:fld>
            <a:endParaRPr lang="nb-NO"/>
          </a:p>
        </p:txBody>
      </p:sp>
    </p:spTree>
    <p:extLst>
      <p:ext uri="{BB962C8B-B14F-4D97-AF65-F5344CB8AC3E}">
        <p14:creationId xmlns:p14="http://schemas.microsoft.com/office/powerpoint/2010/main" val="197736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Om passord kommer på avveie og man bruker samme passord på mange tjenester, blir man sårbar overfor kriminelle. </a:t>
            </a:r>
          </a:p>
          <a:p>
            <a:r>
              <a:rPr lang="nb-NO" baseline="0" dirty="0"/>
              <a:t>Det rapporteres jevnlig om datainnbrudd med store lekkasjer av brukernavn og passord. Man bør derfor anta at man før eller siden vil oppleve at brukernavn og passord kommer på avveie. Hvis så skulle skje vil det være godt å vite man kun trenger å bekymre seg for én brukerkonto og ikke flere. </a:t>
            </a:r>
          </a:p>
          <a:p>
            <a:endParaRPr lang="nb-NO" baseline="0" dirty="0"/>
          </a:p>
          <a:p>
            <a:r>
              <a:rPr lang="nb-NO" baseline="0" dirty="0"/>
              <a:t>Et tips som kan gjøre det lettere å lage mange forskjellige passord er å benytte en sang og så legge til noe unikt for hver tjeneste:</a:t>
            </a:r>
          </a:p>
          <a:p>
            <a:r>
              <a:rPr lang="nb-NO" baseline="0" dirty="0"/>
              <a:t>Eks: «Lisa gikk til skolen» + «Instagram» = «Lisa gikk til </a:t>
            </a:r>
            <a:r>
              <a:rPr lang="nb-NO" baseline="0" dirty="0" err="1"/>
              <a:t>Isarm</a:t>
            </a:r>
            <a:r>
              <a:rPr lang="nb-NO" baseline="0" dirty="0"/>
              <a:t>».</a:t>
            </a:r>
          </a:p>
          <a:p>
            <a:r>
              <a:rPr lang="nb-NO" baseline="0" dirty="0"/>
              <a:t>Her brukte vi annenhver bokstav i ” «</a:t>
            </a:r>
            <a:r>
              <a:rPr lang="nb-NO" baseline="0" dirty="0" err="1"/>
              <a:t>nstagram</a:t>
            </a:r>
            <a:r>
              <a:rPr lang="nb-NO" baseline="0" dirty="0"/>
              <a:t>». </a:t>
            </a:r>
          </a:p>
          <a:p>
            <a:r>
              <a:rPr lang="nb-NO" baseline="0" dirty="0"/>
              <a:t>Hvis systemet ikke tillater flere ord i passordet kan man skrive det uten mellomrom: «</a:t>
            </a:r>
            <a:r>
              <a:rPr lang="nb-NO" baseline="0" dirty="0" err="1"/>
              <a:t>LisagikktilIsarm</a:t>
            </a:r>
            <a:r>
              <a:rPr lang="nb-NO" baseline="0" dirty="0"/>
              <a:t>».</a:t>
            </a:r>
          </a:p>
          <a:p>
            <a:r>
              <a:rPr lang="nb-NO" b="1" baseline="0" dirty="0"/>
              <a:t>Finn din egen </a:t>
            </a:r>
            <a:r>
              <a:rPr lang="nb-NO" baseline="0" dirty="0"/>
              <a:t>sang og lag en regel for hvordan du legger til noe unikt for hver tjeneste. </a:t>
            </a:r>
          </a:p>
          <a:p>
            <a:endParaRPr lang="nb-NO" baseline="0" dirty="0"/>
          </a:p>
        </p:txBody>
      </p:sp>
      <p:sp>
        <p:nvSpPr>
          <p:cNvPr id="4" name="Slide Number Placeholder 3"/>
          <p:cNvSpPr>
            <a:spLocks noGrp="1"/>
          </p:cNvSpPr>
          <p:nvPr>
            <p:ph type="sldNum" sz="quarter" idx="10"/>
          </p:nvPr>
        </p:nvSpPr>
        <p:spPr/>
        <p:txBody>
          <a:bodyPr/>
          <a:lstStyle/>
          <a:p>
            <a:fld id="{36F4F1BF-A0D8-493A-ABD0-0F22D6E9AF8B}" type="slidenum">
              <a:rPr lang="nb-NO" smtClean="0"/>
              <a:t>10</a:t>
            </a:fld>
            <a:endParaRPr lang="nb-NO"/>
          </a:p>
        </p:txBody>
      </p:sp>
    </p:spTree>
    <p:extLst>
      <p:ext uri="{BB962C8B-B14F-4D97-AF65-F5344CB8AC3E}">
        <p14:creationId xmlns:p14="http://schemas.microsoft.com/office/powerpoint/2010/main" val="355847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Det er faktisk helt i orden å notere passord. Det er viktigere at man har gode, unike passord på alle tjenester enn at man er i stand til å huske alle sammen.</a:t>
            </a:r>
          </a:p>
          <a:p>
            <a:r>
              <a:rPr lang="nb-NO" baseline="0" dirty="0"/>
              <a:t>Skriv passordene ned på et papir som du lagrer på et trygt sted. De passordene du bruker ofte bør du memorere. </a:t>
            </a:r>
          </a:p>
          <a:p>
            <a:endParaRPr lang="nb-NO" baseline="0" dirty="0"/>
          </a:p>
          <a:p>
            <a:r>
              <a:rPr lang="nb-NO" baseline="0" dirty="0"/>
              <a:t>Det er derimot </a:t>
            </a:r>
            <a:r>
              <a:rPr lang="nb-NO" u="sng" baseline="0" dirty="0"/>
              <a:t>ikke</a:t>
            </a:r>
            <a:r>
              <a:rPr lang="nb-NO" baseline="0" dirty="0"/>
              <a:t> lurt å skrive passordene på en lapp som ligger på skrivebordet eller i vesken, eller lagre passordene i et dokument på datamaskinen.</a:t>
            </a:r>
          </a:p>
          <a:p>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Bruk passord-håndteringsprogram om du føler deg komfortabel med det.</a:t>
            </a:r>
          </a:p>
          <a:p>
            <a:endParaRPr lang="nb-NO" dirty="0"/>
          </a:p>
          <a:p>
            <a:r>
              <a:rPr lang="nb-NO" i="1" noProof="0" dirty="0"/>
              <a:t>*** Les opp resten ved behov for en full gjennomgang. Ellers er det bare å gå videre</a:t>
            </a:r>
            <a:endParaRPr lang="nb-NO" dirty="0"/>
          </a:p>
          <a:p>
            <a:r>
              <a:rPr lang="nb-NO" dirty="0"/>
              <a:t>Et passord-håndteringsprogram</a:t>
            </a:r>
            <a:r>
              <a:rPr lang="nb-NO" baseline="0" dirty="0"/>
              <a:t>:</a:t>
            </a:r>
          </a:p>
          <a:p>
            <a:pPr marL="171450" indent="-171450">
              <a:buFont typeface="Arial" panose="020B0604020202020204" pitchFamily="34" charset="0"/>
              <a:buChar char="•"/>
            </a:pPr>
            <a:r>
              <a:rPr lang="nb-NO" sz="1000" baseline="0" dirty="0"/>
              <a:t>Bruker ett passord til å beskytte alle de andre passordene. Dette beskytter deg mot de fleste passord-angrep vi ser i dag. Du trenger bare å huske ett passord, dermed kan alle passordene dine være veldig sterke. Siden de også er unike blir konsekvensen av et datainnbrudd liten.</a:t>
            </a:r>
          </a:p>
          <a:p>
            <a:pPr marL="171450" indent="-171450">
              <a:buFont typeface="Arial" panose="020B0604020202020204" pitchFamily="34" charset="0"/>
              <a:buChar char="•"/>
            </a:pPr>
            <a:r>
              <a:rPr lang="nb-NO" sz="1000" baseline="0" dirty="0"/>
              <a:t>Passord-håndteringsprogrammer kan også ofte generere passord for deg som er sikre, så slipper du å tenke på det.</a:t>
            </a:r>
          </a:p>
          <a:p>
            <a:pPr marL="171450" indent="-171450">
              <a:buFont typeface="Arial" panose="020B0604020202020204" pitchFamily="34" charset="0"/>
              <a:buChar char="•"/>
            </a:pPr>
            <a:r>
              <a:rPr lang="nb-NO" sz="1000" baseline="0" dirty="0"/>
              <a:t>Ulempen med denne sikkerheten er at all sikkerheten er plassert på ett sted. Hvis noen får tilgang til passordene som er lagret her, så har de tilgang til alle dine kontoer. Lignende konsekvenser får det hvis du mister filen over passord, du mister tilgang til alle kontoene dine.</a:t>
            </a:r>
          </a:p>
          <a:p>
            <a:pPr marL="171450" marR="0" lvl="1"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sz="1000" baseline="0" dirty="0"/>
              <a:t>Det kan være lurt å skille mellom lokal eller </a:t>
            </a:r>
            <a:r>
              <a:rPr lang="nb-NO" sz="1000" baseline="0" dirty="0" err="1"/>
              <a:t>skybasert</a:t>
            </a:r>
            <a:r>
              <a:rPr lang="nb-NO" sz="1000" baseline="0" dirty="0"/>
              <a:t> passordhåndterer. Hvis man lagrer alle passordene i skyen er det veldig enkelt å synkronisere mellom enheter, men man mister kontrollen over passordene og man vet ikke lenger hvem som har tilgang. </a:t>
            </a:r>
            <a:r>
              <a:rPr lang="nb-NO" sz="1800" dirty="0">
                <a:latin typeface="Times"/>
              </a:rPr>
              <a:t>Lokal passordhåndterer gir deg full kontroll, men vanskeligheter når flere enheter brukes.</a:t>
            </a:r>
          </a:p>
        </p:txBody>
      </p:sp>
      <p:sp>
        <p:nvSpPr>
          <p:cNvPr id="4" name="Slide Number Placeholder 3"/>
          <p:cNvSpPr>
            <a:spLocks noGrp="1"/>
          </p:cNvSpPr>
          <p:nvPr>
            <p:ph type="sldNum" sz="quarter" idx="10"/>
          </p:nvPr>
        </p:nvSpPr>
        <p:spPr/>
        <p:txBody>
          <a:bodyPr/>
          <a:lstStyle/>
          <a:p>
            <a:fld id="{36F4F1BF-A0D8-493A-ABD0-0F22D6E9AF8B}" type="slidenum">
              <a:rPr lang="nb-NO" smtClean="0"/>
              <a:t>11</a:t>
            </a:fld>
            <a:endParaRPr lang="nb-NO"/>
          </a:p>
        </p:txBody>
      </p:sp>
    </p:spTree>
    <p:extLst>
      <p:ext uri="{BB962C8B-B14F-4D97-AF65-F5344CB8AC3E}">
        <p14:creationId xmlns:p14="http://schemas.microsoft.com/office/powerpoint/2010/main" val="273993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a:t>
            </a:r>
            <a:r>
              <a:rPr lang="nb-NO" baseline="0" dirty="0"/>
              <a:t> tegneserien fra LUNCH-universet viser at det ikke alltid er like lett å vite hva som er riktig å gjøre...</a:t>
            </a:r>
            <a:endParaRPr lang="nb-NO" dirty="0"/>
          </a:p>
        </p:txBody>
      </p:sp>
      <p:sp>
        <p:nvSpPr>
          <p:cNvPr id="4" name="Plassholder for lysbildenummer 3"/>
          <p:cNvSpPr>
            <a:spLocks noGrp="1"/>
          </p:cNvSpPr>
          <p:nvPr>
            <p:ph type="sldNum" sz="quarter" idx="10"/>
          </p:nvPr>
        </p:nvSpPr>
        <p:spPr/>
        <p:txBody>
          <a:bodyPr/>
          <a:lstStyle/>
          <a:p>
            <a:fld id="{36F4F1BF-A0D8-493A-ABD0-0F22D6E9AF8B}" type="slidenum">
              <a:rPr lang="nb-NO" smtClean="0"/>
              <a:t>2</a:t>
            </a:fld>
            <a:endParaRPr lang="nb-NO"/>
          </a:p>
        </p:txBody>
      </p:sp>
    </p:spTree>
    <p:extLst>
      <p:ext uri="{BB962C8B-B14F-4D97-AF65-F5344CB8AC3E}">
        <p14:creationId xmlns:p14="http://schemas.microsoft.com/office/powerpoint/2010/main" val="83631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Norske virksomheter, spesielt små og mellomstore bedrifter, er yndede mål for cyberkriminelle som er ute etter penger. </a:t>
            </a:r>
          </a:p>
          <a:p>
            <a:endParaRPr lang="nb-NO" dirty="0"/>
          </a:p>
          <a:p>
            <a:r>
              <a:rPr lang="nb-NO" dirty="0"/>
              <a:t>Typiske tegn på svindel er at det spilles</a:t>
            </a:r>
            <a:r>
              <a:rPr lang="nb-NO" baseline="0" dirty="0"/>
              <a:t> på f</a:t>
            </a:r>
            <a:r>
              <a:rPr lang="nb-NO" dirty="0"/>
              <a:t>rykt,</a:t>
            </a:r>
            <a:r>
              <a:rPr lang="nb-NO" baseline="0" dirty="0"/>
              <a:t> </a:t>
            </a:r>
            <a:r>
              <a:rPr lang="nb-NO" dirty="0"/>
              <a:t>fristelser og tillitt for å manipulere oss til å gjøre</a:t>
            </a:r>
            <a:r>
              <a:rPr lang="nb-NO" baseline="0" dirty="0"/>
              <a:t> som svindlerne vil. Hvis du opplever at noen spiller på en eller flere av disse faktorene samtidig som de forsøker å få deg til å trykke på en lenke, installere noe, eller gi i fra deg informasjon, bør du være på vakt. </a:t>
            </a:r>
          </a:p>
          <a:p>
            <a:endParaRPr lang="nb-NO" baseline="0" dirty="0"/>
          </a:p>
          <a:p>
            <a:r>
              <a:rPr lang="nb-NO" baseline="0" dirty="0"/>
              <a:t>Er tilbudet for godt til å være sant? Ville en ekte aktør forsøkt å skremme deg på denne måten? </a:t>
            </a:r>
          </a:p>
          <a:p>
            <a:endParaRPr lang="nb-NO" baseline="0" dirty="0"/>
          </a:p>
          <a:p>
            <a:r>
              <a:rPr lang="nb-NO" baseline="0" dirty="0"/>
              <a:t>I de neste </a:t>
            </a:r>
            <a:r>
              <a:rPr lang="nb-NO" baseline="0" dirty="0" err="1"/>
              <a:t>slidene</a:t>
            </a:r>
            <a:r>
              <a:rPr lang="nb-NO" baseline="0" dirty="0"/>
              <a:t> vil vi gå gjennom noen vanlige svindelformer, og hvordan de kan gjenkjennes og håndteres. Vær oppmerksom på at ikke alle kjennetegnene forekommer under alle svindelforsøk. </a:t>
            </a:r>
          </a:p>
          <a:p>
            <a:endParaRPr lang="nb-NO" baseline="0" dirty="0"/>
          </a:p>
          <a:p>
            <a:r>
              <a:rPr lang="nb-NO" baseline="0" dirty="0"/>
              <a:t>Husk </a:t>
            </a:r>
            <a:r>
              <a:rPr lang="nb-NO" u="sng" baseline="0" dirty="0"/>
              <a:t>Stopp – Tenk – Klikk</a:t>
            </a:r>
            <a:r>
              <a:rPr lang="nb-NO" baseline="0" dirty="0"/>
              <a:t>, du har tid til å vurdere noe to ganger.</a:t>
            </a:r>
            <a:endParaRPr lang="nb-NO" dirty="0"/>
          </a:p>
        </p:txBody>
      </p:sp>
      <p:sp>
        <p:nvSpPr>
          <p:cNvPr id="4" name="Slide Number Placeholder 3"/>
          <p:cNvSpPr>
            <a:spLocks noGrp="1"/>
          </p:cNvSpPr>
          <p:nvPr>
            <p:ph type="sldNum" sz="quarter" idx="10"/>
          </p:nvPr>
        </p:nvSpPr>
        <p:spPr/>
        <p:txBody>
          <a:bodyPr/>
          <a:lstStyle/>
          <a:p>
            <a:fld id="{36F4F1BF-A0D8-493A-ABD0-0F22D6E9AF8B}" type="slidenum">
              <a:rPr lang="nb-NO" smtClean="0"/>
              <a:t>3</a:t>
            </a:fld>
            <a:endParaRPr lang="nb-NO"/>
          </a:p>
        </p:txBody>
      </p:sp>
    </p:spTree>
    <p:extLst>
      <p:ext uri="{BB962C8B-B14F-4D97-AF65-F5344CB8AC3E}">
        <p14:creationId xmlns:p14="http://schemas.microsoft.com/office/powerpoint/2010/main" val="287931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Datakriminelle bruker i stor grad e-post for å nå potensielle ofre.</a:t>
            </a:r>
          </a:p>
          <a:p>
            <a:r>
              <a:rPr lang="nb-NO" dirty="0"/>
              <a:t>De fleste dataangrep og svindelforsøk starter med en falsk e-post. Dette er noen av de tingene du kan se etter:</a:t>
            </a:r>
          </a:p>
          <a:p>
            <a:pPr marL="171450" indent="-171450">
              <a:buFont typeface="Arial" panose="020B0604020202020204" pitchFamily="34" charset="0"/>
              <a:buChar char="•"/>
            </a:pPr>
            <a:r>
              <a:rPr lang="nb-NO" dirty="0"/>
              <a:t>Se e-posten i kontekst, er den uventet kan det være et forsøk på å lure deg. </a:t>
            </a:r>
          </a:p>
          <a:p>
            <a:pPr marL="171450" indent="-171450">
              <a:buFont typeface="Arial" panose="020B0604020202020204" pitchFamily="34" charset="0"/>
              <a:buChar char="•"/>
            </a:pPr>
            <a:r>
              <a:rPr lang="nb-NO" dirty="0"/>
              <a:t>Avsender-adressen</a:t>
            </a:r>
            <a:r>
              <a:rPr lang="nb-NO" baseline="0" dirty="0"/>
              <a:t> eller «</a:t>
            </a:r>
            <a:r>
              <a:rPr lang="nb-NO" i="1" dirty="0"/>
              <a:t>svar-til»</a:t>
            </a:r>
            <a:r>
              <a:rPr lang="nb-NO" dirty="0"/>
              <a:t>-adressen stemmer ikke overens med hva avsenderen utgir seg for å være.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Mistenkelige</a:t>
            </a:r>
            <a:r>
              <a:rPr lang="nb-NO" baseline="0" dirty="0"/>
              <a:t> lenker. En lenke kan se ut akkurat som angriperen vil, hold musepekeren over den for å se hvor den egentlig vil ta deg.</a:t>
            </a:r>
            <a:endParaRPr lang="nb-NO" dirty="0"/>
          </a:p>
          <a:p>
            <a:pPr marL="171450" indent="-171450">
              <a:buFont typeface="Arial" panose="020B0604020202020204" pitchFamily="34" charset="0"/>
              <a:buChar char="•"/>
            </a:pPr>
            <a:r>
              <a:rPr lang="nb-NO" dirty="0"/>
              <a:t>Ofte er språket i falske e-poster dårlig, det er oversatt med google translate, har dårlig grammatikk, eller norske spesialtegn som æ, ø, å, vises ikke. Husk at dette ikke alltid er tilfellet.</a:t>
            </a:r>
          </a:p>
          <a:p>
            <a:pPr marL="0" indent="0">
              <a:buFont typeface="Arial" panose="020B0604020202020204" pitchFamily="34" charset="0"/>
              <a:buNone/>
            </a:pPr>
            <a:endParaRPr lang="nb-NO"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u="sng" dirty="0"/>
              <a:t>Stopp, tenk, klikk </a:t>
            </a:r>
            <a:r>
              <a:rPr lang="nb-NO" dirty="0"/>
              <a:t>– ta deg tid til å tenke deg om før du åpner et vedlegg, klikker på en lenke, eller generelt gjør noe som kan komme til å få konsekvenser på noen måte. Det er aldri for lite tid til å tenke seg om to ganger. </a:t>
            </a:r>
            <a:r>
              <a:rPr lang="nb-NO" baseline="0" dirty="0"/>
              <a:t>Før du åpner et e-postvedlegg bør du forsikre deg om at e-posten er troverdig og legitim. Er du usikker kan du spørre noen om råd.</a:t>
            </a:r>
            <a:endParaRPr lang="nb-NO" b="1" baseline="0" dirty="0"/>
          </a:p>
          <a:p>
            <a:pPr marL="0" lvl="0" indent="0">
              <a:buFont typeface="Arial" panose="020B0604020202020204" pitchFamily="34" charset="0"/>
              <a:buNone/>
            </a:pPr>
            <a:endParaRPr lang="nb-NO" b="1" baseline="0" dirty="0"/>
          </a:p>
          <a:p>
            <a:pPr marL="0" lvl="0" indent="0">
              <a:buFont typeface="Arial" panose="020B0604020202020204" pitchFamily="34" charset="0"/>
              <a:buNone/>
            </a:pPr>
            <a:r>
              <a:rPr lang="nb-NO" b="1" baseline="0" dirty="0"/>
              <a:t>Vær obs. på at svindelforsøk også kan forekomme på SMS, og at avsenderen av en SMS kan forfalskes.</a:t>
            </a:r>
          </a:p>
        </p:txBody>
      </p:sp>
      <p:sp>
        <p:nvSpPr>
          <p:cNvPr id="4" name="Slide Number Placeholder 3"/>
          <p:cNvSpPr>
            <a:spLocks noGrp="1"/>
          </p:cNvSpPr>
          <p:nvPr>
            <p:ph type="sldNum" sz="quarter" idx="10"/>
          </p:nvPr>
        </p:nvSpPr>
        <p:spPr/>
        <p:txBody>
          <a:bodyPr/>
          <a:lstStyle/>
          <a:p>
            <a:fld id="{36F4F1BF-A0D8-493A-ABD0-0F22D6E9AF8B}" type="slidenum">
              <a:rPr lang="nb-NO" smtClean="0"/>
              <a:t>4</a:t>
            </a:fld>
            <a:endParaRPr lang="nb-NO"/>
          </a:p>
        </p:txBody>
      </p:sp>
    </p:spTree>
    <p:extLst>
      <p:ext uri="{BB962C8B-B14F-4D97-AF65-F5344CB8AC3E}">
        <p14:creationId xmlns:p14="http://schemas.microsoft.com/office/powerpoint/2010/main" val="417155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Her har vi et eksempel på informasjonstyveri (</a:t>
            </a:r>
            <a:r>
              <a:rPr lang="nb-NO" dirty="0" err="1"/>
              <a:t>phishing</a:t>
            </a:r>
            <a:r>
              <a:rPr lang="nb-NO" dirty="0"/>
              <a:t>), hvor svindlere forsøker å lure offeret inn på en falsk nettside.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Som vi ser, stemmer ikke e-postadressen</a:t>
            </a:r>
            <a:r>
              <a:rPr lang="nb-NO" baseline="0" dirty="0"/>
              <a:t> det er sendt fra</a:t>
            </a:r>
            <a:r>
              <a:rPr lang="nb-NO" dirty="0"/>
              <a:t> overens med at den utgir seg for å være fra Apple. E-postadressen «mailcostumers@afihost.com» har ingenting med Apple å gjøre.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aseline="0" dirty="0"/>
              <a:t>Om du holder musepekeren over lenken vil du se at nettsiden du vil havne på ikke tilhører Apple.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aseline="0" dirty="0"/>
              <a:t>Selv om språket ofte er dårlig, er det ikke alltid tilfellet. I dette eksempelet er språket helt fint.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aseline="0" dirty="0"/>
              <a:t>Klikk aldri på lenker i e-post for å legge inn personinformasjon på siden du kommer til. Skriv heller inn adressen du kjenner fra før, i dette tilfellet adressen til Apple. </a:t>
            </a:r>
          </a:p>
        </p:txBody>
      </p:sp>
      <p:sp>
        <p:nvSpPr>
          <p:cNvPr id="4" name="Slide Number Placeholder 3"/>
          <p:cNvSpPr>
            <a:spLocks noGrp="1"/>
          </p:cNvSpPr>
          <p:nvPr>
            <p:ph type="sldNum" sz="quarter" idx="10"/>
          </p:nvPr>
        </p:nvSpPr>
        <p:spPr/>
        <p:txBody>
          <a:bodyPr/>
          <a:lstStyle/>
          <a:p>
            <a:fld id="{36F4F1BF-A0D8-493A-ABD0-0F22D6E9AF8B}" type="slidenum">
              <a:rPr lang="nb-NO" smtClean="0"/>
              <a:t>5</a:t>
            </a:fld>
            <a:endParaRPr lang="nb-NO"/>
          </a:p>
        </p:txBody>
      </p:sp>
    </p:spTree>
    <p:extLst>
      <p:ext uri="{BB962C8B-B14F-4D97-AF65-F5344CB8AC3E}">
        <p14:creationId xmlns:p14="http://schemas.microsoft.com/office/powerpoint/2010/main" val="158937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Direktørsvindel</a:t>
            </a:r>
            <a:r>
              <a:rPr lang="nb-NO" baseline="0" dirty="0"/>
              <a:t> er når en svindler utgir seg for å være en toppleder og henvender seg til en ansatt med fullmakter i et forsøk på å lure vedkommende til å overføre penger. </a:t>
            </a:r>
          </a:p>
          <a:p>
            <a:endParaRPr lang="nb-NO" baseline="0" dirty="0"/>
          </a:p>
          <a:p>
            <a:r>
              <a:rPr lang="nb-NO" baseline="0" dirty="0"/>
              <a:t>Dette skjer som oftest med e-poster, men vær obs., svindlerne tar i bruk SMS i økende grad. Direktørsvindel kan like gjerne komme i form av en SMS.</a:t>
            </a:r>
          </a:p>
          <a:p>
            <a:endParaRPr lang="nb-NO" baseline="0" dirty="0"/>
          </a:p>
          <a:p>
            <a:r>
              <a:rPr lang="nb-NO" dirty="0"/>
              <a:t>For å avdekke forsøk på direktørsvindel, vær på utkikk etter disse faresignalene:</a:t>
            </a:r>
          </a:p>
          <a:p>
            <a:pPr marL="171450" indent="-171450">
              <a:buFont typeface="Arial" panose="020B0604020202020204" pitchFamily="34" charset="0"/>
              <a:buChar char="•"/>
            </a:pPr>
            <a:r>
              <a:rPr lang="nb-NO" dirty="0"/>
              <a:t>Du blir bedt om å overføre penger uten videre dialog og du blir fortalt at dette haster. Husk at det alltid er nok tid</a:t>
            </a:r>
            <a:r>
              <a:rPr lang="nb-NO" baseline="0" dirty="0"/>
              <a:t> til å lese to ganger, og til å spørre noen om du er usikker. </a:t>
            </a:r>
            <a:r>
              <a:rPr lang="nb-NO" b="1" baseline="0" dirty="0"/>
              <a:t>Spesielt </a:t>
            </a:r>
            <a:r>
              <a:rPr lang="nb-NO" baseline="0" dirty="0"/>
              <a:t>når det anmodes om å overføre penger.</a:t>
            </a:r>
            <a:endParaRPr lang="nb-NO" dirty="0"/>
          </a:p>
          <a:p>
            <a:pPr marL="171450" indent="-171450">
              <a:buFont typeface="Arial" panose="020B0604020202020204" pitchFamily="34" charset="0"/>
              <a:buChar char="•"/>
            </a:pPr>
            <a:r>
              <a:rPr lang="nb-NO" dirty="0"/>
              <a:t>Generelle unormale elementer, undersøk f.eks. «fra»-adressen (adressen e-posten er sendt fra). Svindlere oppretter gjerne domener som ligner på bedriftens domener, f.eks. «bedrift.com» eller</a:t>
            </a:r>
            <a:r>
              <a:rPr lang="nb-NO" baseline="0" dirty="0"/>
              <a:t> </a:t>
            </a:r>
            <a:r>
              <a:rPr lang="nb-NO" dirty="0"/>
              <a:t>«bedrif.no» istedenfor «bedrift.no».</a:t>
            </a:r>
          </a:p>
          <a:p>
            <a:pPr marL="171450" indent="-171450">
              <a:buFont typeface="Arial" panose="020B0604020202020204" pitchFamily="34" charset="0"/>
              <a:buChar char="•"/>
            </a:pPr>
            <a:r>
              <a:rPr lang="nb-NO" dirty="0"/>
              <a:t>Svindlere</a:t>
            </a:r>
            <a:r>
              <a:rPr lang="nb-NO" baseline="0" dirty="0"/>
              <a:t> spiller på frykt, fristelser og tillitt for å få deg til å gjøre som de vil. Spesielt vil frykt og tillitt bli brukt for å manipulere deg i et forsøk på direktørsvindel. Prøv å se disse manipuleringsforsøkene og spør deg selv om det virkelig er sjefen som har sendt dette.</a:t>
            </a:r>
          </a:p>
          <a:p>
            <a:pPr marL="171450" indent="-171450">
              <a:buFont typeface="Arial" panose="020B0604020202020204" pitchFamily="34" charset="0"/>
              <a:buChar char="•"/>
            </a:pPr>
            <a:r>
              <a:rPr lang="nb-NO" dirty="0"/>
              <a:t>Se godt på, og </a:t>
            </a:r>
            <a:r>
              <a:rPr lang="nb-NO" dirty="0" err="1"/>
              <a:t>kontrollér</a:t>
            </a:r>
            <a:r>
              <a:rPr lang="nb-NO" dirty="0"/>
              <a:t> betalingsinformasjon og/eller faktura mot tidligere transaksjoner. Om noe skurrer kan det være et forsøk på å få deg til å overføre pengene til en svindler istedenfor til en legitim mottaker.</a:t>
            </a:r>
          </a:p>
          <a:p>
            <a:pPr marL="0" indent="0">
              <a:buFont typeface="Arial" panose="020B0604020202020204" pitchFamily="34" charset="0"/>
              <a:buNone/>
            </a:pPr>
            <a:endParaRPr lang="nb-NO" dirty="0"/>
          </a:p>
          <a:p>
            <a:pPr marL="0" indent="0">
              <a:buFont typeface="Arial" panose="020B0604020202020204" pitchFamily="34" charset="0"/>
              <a:buNone/>
            </a:pPr>
            <a:r>
              <a:rPr lang="nb-NO" dirty="0"/>
              <a:t>Det</a:t>
            </a:r>
            <a:r>
              <a:rPr lang="nb-NO" baseline="0" dirty="0"/>
              <a:t> er anbefalt for alle virksomheter at ledelsen informerer sine økonomimedarbeidere på forhånd, hvis de vet at det kan være aktuelt med raske pengeoverføringer i tiden som kommer. </a:t>
            </a:r>
            <a:r>
              <a:rPr lang="nb-NO" dirty="0"/>
              <a:t>Hvis du som økonomimedarbeider mottar e-post fra sjefen om å overføre penger, send sjefen en SMS hvor du ber om at overføringen bekreftes.</a:t>
            </a:r>
          </a:p>
          <a:p>
            <a:pPr marL="0" indent="0">
              <a:buFont typeface="Arial" panose="020B0604020202020204" pitchFamily="34" charset="0"/>
              <a:buNone/>
            </a:pPr>
            <a:endParaRPr lang="nb-NO" dirty="0"/>
          </a:p>
          <a:p>
            <a:pPr marL="0" indent="0">
              <a:buFont typeface="Arial" panose="020B0604020202020204" pitchFamily="34" charset="0"/>
              <a:buNone/>
            </a:pPr>
            <a:r>
              <a:rPr lang="nb-NO" dirty="0"/>
              <a:t>Skulle</a:t>
            </a:r>
            <a:r>
              <a:rPr lang="nb-NO" baseline="0" dirty="0"/>
              <a:t> det skje at bedriften blir lurt; ring banken med en gang for å varsle om hendelsen, det kan være at det er tid til å stoppe transaksjonen.</a:t>
            </a:r>
          </a:p>
          <a:p>
            <a:pPr marL="0" indent="0">
              <a:buFont typeface="Arial" panose="020B0604020202020204" pitchFamily="34" charset="0"/>
              <a:buNone/>
            </a:pPr>
            <a:r>
              <a:rPr lang="nb-NO" b="1" baseline="0" dirty="0"/>
              <a:t>Anmeld også til politiet.</a:t>
            </a:r>
          </a:p>
        </p:txBody>
      </p:sp>
      <p:sp>
        <p:nvSpPr>
          <p:cNvPr id="4" name="Slide Number Placeholder 3"/>
          <p:cNvSpPr>
            <a:spLocks noGrp="1"/>
          </p:cNvSpPr>
          <p:nvPr>
            <p:ph type="sldNum" sz="quarter" idx="10"/>
          </p:nvPr>
        </p:nvSpPr>
        <p:spPr/>
        <p:txBody>
          <a:bodyPr/>
          <a:lstStyle/>
          <a:p>
            <a:fld id="{36F4F1BF-A0D8-493A-ABD0-0F22D6E9AF8B}" type="slidenum">
              <a:rPr lang="nb-NO" smtClean="0"/>
              <a:t>6</a:t>
            </a:fld>
            <a:endParaRPr lang="nb-NO"/>
          </a:p>
        </p:txBody>
      </p:sp>
    </p:spTree>
    <p:extLst>
      <p:ext uri="{BB962C8B-B14F-4D97-AF65-F5344CB8AC3E}">
        <p14:creationId xmlns:p14="http://schemas.microsoft.com/office/powerpoint/2010/main" val="159295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Svindlere</a:t>
            </a:r>
            <a:r>
              <a:rPr lang="nb-NO" baseline="0" dirty="0"/>
              <a:t> på nett lurer ofte ofrene til å installere «løsepengevirus». Dette er et virus som krypterer viktige filer og tvinger dem til å betale penger for å få dem tilbake igjen.</a:t>
            </a:r>
          </a:p>
          <a:p>
            <a:r>
              <a:rPr lang="nb-NO" baseline="0" dirty="0"/>
              <a:t>Kriminelle kan introdusere alle mulige former for skadelig programvare, men løsepengevirus er for tiden en «trend» blant kriminelle og er derfor spesielt viktig å være på vakt mot.</a:t>
            </a:r>
          </a:p>
          <a:p>
            <a:endParaRPr lang="nb-NO" baseline="0" dirty="0"/>
          </a:p>
          <a:p>
            <a:r>
              <a:rPr lang="nb-NO" baseline="0" dirty="0"/>
              <a:t>Viktig:</a:t>
            </a:r>
          </a:p>
          <a:p>
            <a:pPr marL="171450" indent="-171450">
              <a:buFont typeface="Arial" panose="020B0604020202020204" pitchFamily="34" charset="0"/>
              <a:buChar char="•"/>
            </a:pPr>
            <a:r>
              <a:rPr lang="nb-NO" b="1" baseline="0" dirty="0"/>
              <a:t>IKKE BETAL!</a:t>
            </a:r>
            <a:r>
              <a:rPr lang="nb-NO" b="0" baseline="0" dirty="0"/>
              <a:t> – du vil i så fall bidra til å finansiere videre kriminalitet, og det er kjente tilfeller hvor folk ikke har fått tilbake filene etter å ha betalt.</a:t>
            </a:r>
            <a:endParaRPr lang="nb-NO" b="1" baseline="0" dirty="0"/>
          </a:p>
          <a:p>
            <a:pPr marL="171450" indent="-171450">
              <a:buFont typeface="Arial" panose="020B0604020202020204" pitchFamily="34" charset="0"/>
              <a:buChar char="•"/>
            </a:pPr>
            <a:r>
              <a:rPr lang="nb-NO" b="1" baseline="0" dirty="0"/>
              <a:t>Sikkerhetskopier </a:t>
            </a:r>
            <a:r>
              <a:rPr lang="nb-NO" baseline="0" dirty="0"/>
              <a:t>– blir du rammet av løsepengevirus er sikkerhetskopien ditt eneste håp.</a:t>
            </a:r>
          </a:p>
          <a:p>
            <a:pPr marL="171450" indent="-171450">
              <a:buFont typeface="Arial" panose="020B0604020202020204" pitchFamily="34" charset="0"/>
              <a:buChar char="•"/>
            </a:pPr>
            <a:r>
              <a:rPr lang="nb-NO" b="1" baseline="0" dirty="0"/>
              <a:t>Oppdater system og programmer/apper </a:t>
            </a:r>
            <a:r>
              <a:rPr lang="nb-NO" baseline="0" dirty="0"/>
              <a:t>– løsepengevirus kan spre seg av seg selv også (slik vi så med </a:t>
            </a:r>
            <a:r>
              <a:rPr lang="nb-NO" baseline="0" dirty="0" err="1"/>
              <a:t>WannaCry</a:t>
            </a:r>
            <a:r>
              <a:rPr lang="nb-NO" baseline="0" dirty="0"/>
              <a:t>), og er ikke avhengig av svindel-e-post. Oppdater derfor for å unngå at systemet eller maskinen din er sårbar for angrep.</a:t>
            </a:r>
          </a:p>
          <a:p>
            <a:pPr marL="171450" indent="-171450">
              <a:buFont typeface="Arial" panose="020B0604020202020204" pitchFamily="34" charset="0"/>
              <a:buChar char="•"/>
            </a:pPr>
            <a:r>
              <a:rPr lang="nb-NO" b="1" baseline="0" dirty="0"/>
              <a:t>Antivirus </a:t>
            </a:r>
            <a:r>
              <a:rPr lang="nb-NO" baseline="0" dirty="0"/>
              <a:t>– kriminelle gjenbruker ofte metoder og skadevare, og antivirus vil kunne beskytte deg mot de kjente truslene som har vært observert tidligere.</a:t>
            </a:r>
            <a:endParaRPr lang="nb-NO" dirty="0"/>
          </a:p>
        </p:txBody>
      </p:sp>
      <p:sp>
        <p:nvSpPr>
          <p:cNvPr id="4" name="Slide Number Placeholder 3"/>
          <p:cNvSpPr>
            <a:spLocks noGrp="1"/>
          </p:cNvSpPr>
          <p:nvPr>
            <p:ph type="sldNum" sz="quarter" idx="10"/>
          </p:nvPr>
        </p:nvSpPr>
        <p:spPr/>
        <p:txBody>
          <a:bodyPr/>
          <a:lstStyle/>
          <a:p>
            <a:fld id="{36F4F1BF-A0D8-493A-ABD0-0F22D6E9AF8B}" type="slidenum">
              <a:rPr lang="nb-NO" smtClean="0"/>
              <a:t>7</a:t>
            </a:fld>
            <a:endParaRPr lang="nb-NO"/>
          </a:p>
        </p:txBody>
      </p:sp>
    </p:spTree>
    <p:extLst>
      <p:ext uri="{BB962C8B-B14F-4D97-AF65-F5344CB8AC3E}">
        <p14:creationId xmlns:p14="http://schemas.microsoft.com/office/powerpoint/2010/main" val="422151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Alle vil før eller siden oppleve at data går tapt. Det kan skyldes</a:t>
            </a:r>
            <a:r>
              <a:rPr lang="nb-NO" baseline="0" dirty="0"/>
              <a:t> sletting ved et uhell, disk-feil, eller noe mer ondsinnet, som løsepengevirus. Omfang og alvorlighet vil variere, men mottiltaket er det samme: </a:t>
            </a:r>
            <a:r>
              <a:rPr lang="nb-NO" b="1" u="sng" baseline="0" dirty="0"/>
              <a:t>Sikkerhetskopiering.</a:t>
            </a:r>
          </a:p>
          <a:p>
            <a:endParaRPr lang="nb-NO" baseline="0" dirty="0"/>
          </a:p>
          <a:p>
            <a:r>
              <a:rPr lang="nb-NO" baseline="0" dirty="0"/>
              <a:t>Mange vegrer seg for å ta sikkerhetskopi fordi de mener det er for tungvint, men det stemmer ikke! Både Windows og Mac har enkle, innebygde systemer for sikkerhetskopi, som krever lite av brukeren.</a:t>
            </a:r>
          </a:p>
          <a:p>
            <a:endParaRPr lang="nb-NO" dirty="0"/>
          </a:p>
          <a:p>
            <a:r>
              <a:rPr lang="nb-NO" dirty="0"/>
              <a:t>Noen ting det er viktig å tenke over når man skal sikkerhetskopiere:</a:t>
            </a:r>
          </a:p>
          <a:p>
            <a:pPr marL="171450" indent="-171450">
              <a:buFont typeface="Arial" panose="020B0604020202020204" pitchFamily="34" charset="0"/>
              <a:buChar char="•"/>
            </a:pPr>
            <a:r>
              <a:rPr lang="nb-NO" dirty="0"/>
              <a:t>På jobb: Få visshet i hva du må sikkerhetskopiere på egenhånd, og hva som sikkerhetskopieres automatisk. </a:t>
            </a:r>
          </a:p>
          <a:p>
            <a:pPr marL="171450" indent="-171450">
              <a:buFont typeface="Arial" panose="020B0604020202020204" pitchFamily="34" charset="0"/>
              <a:buChar char="•"/>
            </a:pPr>
            <a:r>
              <a:rPr lang="nb-NO" dirty="0"/>
              <a:t>Test</a:t>
            </a:r>
            <a:r>
              <a:rPr lang="nb-NO" baseline="0" dirty="0"/>
              <a:t> gjenopprettingen fra egen sikkerhetskopi – det hjelper ikke å ta sikkerhetskopi om man ikke vet hvordan man gjenoppretter. Det er viktig å ha satt seg inn i gjenopprettingsmetodene i forkant.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Finn ut om du bør velge å ta sikkerhetskopi til en ekstern harddisk eller tilsvarende, eller om du skal benytte skylagring. </a:t>
            </a:r>
            <a:r>
              <a:rPr lang="nb-NO" i="1" baseline="0" dirty="0"/>
              <a:t>*** Om det finnes interne retningslinjer, fortell om dem.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i="0" baseline="0" dirty="0"/>
              <a:t>For å unngå løsepengevirus er det viktig at du har en sikkerhetskopi som </a:t>
            </a:r>
            <a:r>
              <a:rPr lang="nb-NO" i="1" baseline="0" dirty="0"/>
              <a:t>ikke</a:t>
            </a:r>
            <a:r>
              <a:rPr lang="nb-NO" i="0" baseline="0" dirty="0"/>
              <a:t> er tilkoblet maskinen hele tiden. </a:t>
            </a:r>
          </a:p>
        </p:txBody>
      </p:sp>
      <p:sp>
        <p:nvSpPr>
          <p:cNvPr id="4" name="Slide Number Placeholder 3"/>
          <p:cNvSpPr>
            <a:spLocks noGrp="1"/>
          </p:cNvSpPr>
          <p:nvPr>
            <p:ph type="sldNum" sz="quarter" idx="10"/>
          </p:nvPr>
        </p:nvSpPr>
        <p:spPr/>
        <p:txBody>
          <a:bodyPr/>
          <a:lstStyle/>
          <a:p>
            <a:fld id="{36F4F1BF-A0D8-493A-ABD0-0F22D6E9AF8B}" type="slidenum">
              <a:rPr lang="nb-NO" smtClean="0"/>
              <a:t>8</a:t>
            </a:fld>
            <a:endParaRPr lang="nb-NO"/>
          </a:p>
        </p:txBody>
      </p:sp>
    </p:spTree>
    <p:extLst>
      <p:ext uri="{BB962C8B-B14F-4D97-AF65-F5344CB8AC3E}">
        <p14:creationId xmlns:p14="http://schemas.microsoft.com/office/powerpoint/2010/main" val="356506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sz="1200" b="1" baseline="0" dirty="0"/>
              <a:t>Det enkleste og viktigste </a:t>
            </a:r>
            <a:r>
              <a:rPr lang="nb-NO" sz="1200" baseline="0" dirty="0"/>
              <a:t>middelet vi har i dag for å beskytte informasjonen vår er å sørge for at den er beskyttet av sikre påloggingsmetoder. Vi skal nå gå gjennom tre viktige råd som er enkle å gjennomføre og som totalt sett gir god beskyttelse.</a:t>
            </a:r>
          </a:p>
          <a:p>
            <a:pPr marL="0" indent="0">
              <a:buFont typeface="Arial" panose="020B0604020202020204" pitchFamily="34" charset="0"/>
              <a:buNone/>
            </a:pPr>
            <a:endParaRPr lang="nb-NO" sz="1200" baseline="0" dirty="0"/>
          </a:p>
          <a:p>
            <a:pPr marL="0" indent="0">
              <a:buFont typeface="Arial" panose="020B0604020202020204" pitchFamily="34" charset="0"/>
              <a:buNone/>
            </a:pPr>
            <a:r>
              <a:rPr lang="nb-NO" sz="1200" b="1" baseline="0" dirty="0"/>
              <a:t>Flere og flere tjenester tilbyr to-trinns bekreftelse, dette gir ekstra god sikkerhet.</a:t>
            </a:r>
          </a:p>
          <a:p>
            <a:pPr marL="0" indent="0">
              <a:buFont typeface="Arial" panose="020B0604020202020204" pitchFamily="34" charset="0"/>
              <a:buNone/>
            </a:pPr>
            <a:r>
              <a:rPr lang="nb-NO" sz="1200" baseline="0" dirty="0"/>
              <a:t>Hva er to-trinns bekreftelse? Kort fortalt er det at man bruker noe man har (f.eks. en kodebrikke eller mobilen) til å logge inn med i tillegg til noe man vet (brukernavn &amp; passord).</a:t>
            </a:r>
          </a:p>
          <a:p>
            <a:pPr marL="0" indent="0">
              <a:buFont typeface="Arial" panose="020B0604020202020204" pitchFamily="34" charset="0"/>
              <a:buNone/>
            </a:pPr>
            <a:r>
              <a:rPr lang="nb-NO" sz="1200" baseline="0" dirty="0"/>
              <a:t>Det mest kjente eksempelet på dette i praksis, er innlogging i nettbanken med </a:t>
            </a:r>
            <a:r>
              <a:rPr lang="nb-NO" sz="1200" baseline="0" dirty="0" err="1"/>
              <a:t>BankID</a:t>
            </a:r>
            <a:r>
              <a:rPr lang="nb-NO" sz="1200" baseline="0" dirty="0"/>
              <a:t>-brikken. </a:t>
            </a:r>
          </a:p>
          <a:p>
            <a:pPr marL="0" indent="0">
              <a:buFont typeface="Arial" panose="020B0604020202020204" pitchFamily="34" charset="0"/>
              <a:buNone/>
            </a:pPr>
            <a:endParaRPr lang="nb-NO" sz="1200" baseline="0" dirty="0"/>
          </a:p>
          <a:p>
            <a:pPr marL="0" indent="0">
              <a:buFont typeface="Arial" panose="020B0604020202020204" pitchFamily="34" charset="0"/>
              <a:buNone/>
            </a:pPr>
            <a:r>
              <a:rPr lang="nb-NO" sz="1200" baseline="0" dirty="0"/>
              <a:t>Nå er det sikkert mange som tenker at det blir alt for komplisert å bruke en slik løsning for innlogging overalt, men da må dere tro om igjen. Det er nemlig veldig lettvint. </a:t>
            </a:r>
          </a:p>
          <a:p>
            <a:pPr marL="0" indent="0">
              <a:buFont typeface="Arial" panose="020B0604020202020204" pitchFamily="34" charset="0"/>
              <a:buNone/>
            </a:pPr>
            <a:r>
              <a:rPr lang="nb-NO" sz="1200" baseline="0" dirty="0"/>
              <a:t>Det første å merke seg er at </a:t>
            </a:r>
            <a:r>
              <a:rPr lang="nb-NO" sz="1200" baseline="0" dirty="0" err="1"/>
              <a:t>BankID</a:t>
            </a:r>
            <a:r>
              <a:rPr lang="nb-NO" sz="1200" baseline="0" dirty="0"/>
              <a:t>-eksempelet er et eksempel på to-trinns innlogging, det vi snakker om er to-trinns bekreftelse. Hva menes med det? Jo, at man kun trenger å oppgi engangskoden når man logger inn fra et nytt sted, eller på en ny mobil/PC. Deretter blir stedet ditt og enheten husket som trygg. </a:t>
            </a:r>
          </a:p>
          <a:p>
            <a:pPr marL="0" indent="0">
              <a:buFont typeface="Arial" panose="020B0604020202020204" pitchFamily="34" charset="0"/>
              <a:buNone/>
            </a:pPr>
            <a:endParaRPr lang="nb-NO" sz="1200" baseline="0" dirty="0"/>
          </a:p>
          <a:p>
            <a:pPr marL="0" indent="0">
              <a:buFont typeface="Arial" panose="020B0604020202020204" pitchFamily="34" charset="0"/>
              <a:buNone/>
            </a:pPr>
            <a:r>
              <a:rPr lang="nb-NO" sz="1200" baseline="0" dirty="0"/>
              <a:t>Man må heller ikke ha en kodebrikke for hvert nettsted, man kan bruke mobilen. Mange steder implementeres to-trinns bekreftelse ved at man får en SMS med en engangskode ved en ny innlogging. Det finnes også egne apper for dette, bl.a. den mye brukte Google </a:t>
            </a:r>
            <a:r>
              <a:rPr lang="nb-NO" sz="1200" baseline="0" dirty="0" err="1"/>
              <a:t>Authenticator</a:t>
            </a:r>
            <a:r>
              <a:rPr lang="nb-NO" sz="1200" baseline="0" dirty="0"/>
              <a:t>. Google og Microsoft har også sine helt egne løsninger i app-form for innlogging på sine egne tjenester, men også her kan man bruke SMS om man heller vil det.</a:t>
            </a:r>
          </a:p>
          <a:p>
            <a:pPr marL="0" indent="0">
              <a:buFont typeface="Arial" panose="020B0604020202020204" pitchFamily="34" charset="0"/>
              <a:buNone/>
            </a:pPr>
            <a:endParaRPr lang="nb-NO" sz="1200" baseline="0" dirty="0"/>
          </a:p>
          <a:p>
            <a:pPr marL="0" indent="0">
              <a:buFont typeface="Arial" panose="020B0604020202020204" pitchFamily="34" charset="0"/>
              <a:buNone/>
            </a:pPr>
            <a:r>
              <a:rPr lang="nb-NO" sz="1200" baseline="0" dirty="0"/>
              <a:t>Den store fordelen med to-trinns bekreftelse er at det er en veldig effektiv måte for å sikre brukerkontoer på nett. Sett at en hacker får tak i passordet ditt, og at det er det samme passordet du bruker overalt. Han vil da i utgangspunktet kunne bruke det til å logge seg inn overalt hvor du har brukt det, kanskje Facebook, e-post, eller den private Instagram-kontoen din. Men har du aktivert to-trinns bekreftelse, vil innloggingsforsøket til hackeren bli stoppet. Han vil da nemlig trenge en engangskode som blir sendt til din mobil. Om han skal lykkes, må han ha fysisk tilgang på mobilen din i tillegg til å vite passordet ditt. Det blir for mye for de fleste hackere.</a:t>
            </a:r>
          </a:p>
        </p:txBody>
      </p:sp>
      <p:sp>
        <p:nvSpPr>
          <p:cNvPr id="4" name="Slide Number Placeholder 3"/>
          <p:cNvSpPr>
            <a:spLocks noGrp="1"/>
          </p:cNvSpPr>
          <p:nvPr>
            <p:ph type="sldNum" sz="quarter" idx="10"/>
          </p:nvPr>
        </p:nvSpPr>
        <p:spPr/>
        <p:txBody>
          <a:bodyPr/>
          <a:lstStyle/>
          <a:p>
            <a:fld id="{36F4F1BF-A0D8-493A-ABD0-0F22D6E9AF8B}" type="slidenum">
              <a:rPr lang="nb-NO" smtClean="0"/>
              <a:t>9</a:t>
            </a:fld>
            <a:endParaRPr lang="nb-NO"/>
          </a:p>
        </p:txBody>
      </p:sp>
    </p:spTree>
    <p:extLst>
      <p:ext uri="{BB962C8B-B14F-4D97-AF65-F5344CB8AC3E}">
        <p14:creationId xmlns:p14="http://schemas.microsoft.com/office/powerpoint/2010/main" val="392129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E8F6535-9574-46C5-BE7A-CBD8A317A51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165682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E8F6535-9574-46C5-BE7A-CBD8A317A51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163288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E8F6535-9574-46C5-BE7A-CBD8A317A51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2027157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ksjonstittel">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49F5FD2-D6D5-4497-8554-8E02A22ECDFC}"/>
              </a:ext>
            </a:extLst>
          </p:cNvPr>
          <p:cNvSpPr/>
          <p:nvPr userDrawn="1"/>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le 1">
            <a:extLst>
              <a:ext uri="{FF2B5EF4-FFF2-40B4-BE49-F238E27FC236}">
                <a16:creationId xmlns:a16="http://schemas.microsoft.com/office/drawing/2014/main" xmlns="" id="{BD29FA31-BA02-4C37-AD34-736A81C6D47F}"/>
              </a:ext>
            </a:extLst>
          </p:cNvPr>
          <p:cNvSpPr>
            <a:spLocks noGrp="1"/>
          </p:cNvSpPr>
          <p:nvPr>
            <p:ph type="ctrTitle" hasCustomPrompt="1"/>
          </p:nvPr>
        </p:nvSpPr>
        <p:spPr>
          <a:xfrm>
            <a:off x="2213264" y="2043906"/>
            <a:ext cx="6615892" cy="1464065"/>
          </a:xfrm>
        </p:spPr>
        <p:txBody>
          <a:bodyPr rIns="0" anchor="b">
            <a:normAutofit/>
          </a:bodyPr>
          <a:lstStyle>
            <a:lvl1pPr algn="r">
              <a:defRPr lang="nb-NO" sz="3700" b="0" dirty="0">
                <a:solidFill>
                  <a:schemeClr val="bg1"/>
                </a:solidFill>
                <a:latin typeface="Century Gothic" panose="020B0502020202020204" pitchFamily="34" charset="0"/>
                <a:cs typeface="Arial" panose="020B0604020202020204" pitchFamily="34" charset="0"/>
              </a:defRPr>
            </a:lvl1pPr>
          </a:lstStyle>
          <a:p>
            <a:r>
              <a:rPr lang="nb-NO" dirty="0"/>
              <a:t>Tittel</a:t>
            </a:r>
          </a:p>
        </p:txBody>
      </p:sp>
      <p:sp>
        <p:nvSpPr>
          <p:cNvPr id="8" name="Subtitle 2">
            <a:extLst>
              <a:ext uri="{FF2B5EF4-FFF2-40B4-BE49-F238E27FC236}">
                <a16:creationId xmlns:a16="http://schemas.microsoft.com/office/drawing/2014/main" xmlns="" id="{72FC2D81-E93F-43AA-A6D8-7BF07D785A57}"/>
              </a:ext>
            </a:extLst>
          </p:cNvPr>
          <p:cNvSpPr>
            <a:spLocks noGrp="1"/>
          </p:cNvSpPr>
          <p:nvPr>
            <p:ph type="subTitle" idx="1" hasCustomPrompt="1"/>
          </p:nvPr>
        </p:nvSpPr>
        <p:spPr>
          <a:xfrm>
            <a:off x="2213264" y="3509964"/>
            <a:ext cx="6615892" cy="1024730"/>
          </a:xfrm>
        </p:spPr>
        <p:txBody>
          <a:bodyPr rIns="0">
            <a:normAutofit/>
          </a:bodyPr>
          <a:lstStyle>
            <a:lvl1pPr marL="0" indent="0" algn="r">
              <a:buNone/>
              <a:defRPr sz="2000">
                <a:solidFill>
                  <a:schemeClr val="bg1"/>
                </a:solidFill>
                <a:latin typeface="+mj-lt"/>
                <a:ea typeface="DIN 2014 Extra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a:t>
            </a:r>
            <a:r>
              <a:rPr lang="en-US" dirty="0" err="1"/>
              <a:t>Undertittel</a:t>
            </a:r>
            <a:endParaRPr lang="nb-NO" dirty="0"/>
          </a:p>
        </p:txBody>
      </p:sp>
      <p:sp>
        <p:nvSpPr>
          <p:cNvPr id="10" name="Text Placeholder 5">
            <a:extLst>
              <a:ext uri="{FF2B5EF4-FFF2-40B4-BE49-F238E27FC236}">
                <a16:creationId xmlns:a16="http://schemas.microsoft.com/office/drawing/2014/main" xmlns="" id="{86BFA7EF-E5E1-403E-B60D-89B7A4FFE8D8}"/>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pic>
        <p:nvPicPr>
          <p:cNvPr id="13" name="Picture 12">
            <a:extLst>
              <a:ext uri="{FF2B5EF4-FFF2-40B4-BE49-F238E27FC236}">
                <a16:creationId xmlns:a16="http://schemas.microsoft.com/office/drawing/2014/main" xmlns="" id="{C55E5F5F-681D-43F5-AF7E-713ABC7425E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001000" y="6411327"/>
            <a:ext cx="931941" cy="338609"/>
          </a:xfrm>
          <a:prstGeom prst="rect">
            <a:avLst/>
          </a:prstGeom>
        </p:spPr>
      </p:pic>
      <p:sp>
        <p:nvSpPr>
          <p:cNvPr id="11" name="Rectangle 10">
            <a:extLst>
              <a:ext uri="{FF2B5EF4-FFF2-40B4-BE49-F238E27FC236}">
                <a16:creationId xmlns:a16="http://schemas.microsoft.com/office/drawing/2014/main" xmlns="" id="{673D875D-BC11-46DF-95EC-C9D3AAF159F9}"/>
              </a:ext>
            </a:extLst>
          </p:cNvPr>
          <p:cNvSpPr/>
          <p:nvPr userDrawn="1"/>
        </p:nvSpPr>
        <p:spPr>
          <a:xfrm>
            <a:off x="9001125" y="2043907"/>
            <a:ext cx="142875" cy="2490787"/>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Tree>
    <p:extLst>
      <p:ext uri="{BB962C8B-B14F-4D97-AF65-F5344CB8AC3E}">
        <p14:creationId xmlns:p14="http://schemas.microsoft.com/office/powerpoint/2010/main" val="321950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xmlns="" id="{BE7A027A-1DD0-4671-9BE8-F484B83B1C4D}"/>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spTree>
    <p:extLst>
      <p:ext uri="{BB962C8B-B14F-4D97-AF65-F5344CB8AC3E}">
        <p14:creationId xmlns:p14="http://schemas.microsoft.com/office/powerpoint/2010/main" val="386576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 medium bil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4A01E-6983-4DAC-98F8-990316856879}"/>
              </a:ext>
            </a:extLst>
          </p:cNvPr>
          <p:cNvSpPr>
            <a:spLocks noGrp="1"/>
          </p:cNvSpPr>
          <p:nvPr>
            <p:ph type="title" hasCustomPrompt="1"/>
          </p:nvPr>
        </p:nvSpPr>
        <p:spPr>
          <a:xfrm>
            <a:off x="4537636" y="1089447"/>
            <a:ext cx="4463489" cy="1325563"/>
          </a:xfrm>
        </p:spPr>
        <p:txBody>
          <a:bodyPr lIns="0" rIns="0" anchor="b">
            <a:normAutofit/>
          </a:bodyPr>
          <a:lstStyle>
            <a:lvl1pPr>
              <a:defRPr lang="nb-NO" sz="3200" dirty="0"/>
            </a:lvl1pPr>
          </a:lstStyle>
          <a:p>
            <a:r>
              <a:rPr lang="en-US" dirty="0" err="1"/>
              <a:t>Overskrift</a:t>
            </a:r>
            <a:endParaRPr lang="nb-NO" dirty="0"/>
          </a:p>
        </p:txBody>
      </p:sp>
      <p:sp>
        <p:nvSpPr>
          <p:cNvPr id="10" name="Picture Placeholder 9">
            <a:extLst>
              <a:ext uri="{FF2B5EF4-FFF2-40B4-BE49-F238E27FC236}">
                <a16:creationId xmlns:a16="http://schemas.microsoft.com/office/drawing/2014/main" xmlns="" id="{8160985F-FDEB-4AA8-AA14-36983EA2A770}"/>
              </a:ext>
            </a:extLst>
          </p:cNvPr>
          <p:cNvSpPr>
            <a:spLocks noGrp="1"/>
          </p:cNvSpPr>
          <p:nvPr>
            <p:ph type="pic" sz="quarter" idx="13" hasCustomPrompt="1"/>
          </p:nvPr>
        </p:nvSpPr>
        <p:spPr>
          <a:xfrm>
            <a:off x="0" y="0"/>
            <a:ext cx="4193931" cy="6858000"/>
          </a:xfrm>
        </p:spPr>
        <p:txBody>
          <a:bodyPr/>
          <a:lstStyle>
            <a:lvl1pPr marL="0" indent="0" algn="l">
              <a:buNone/>
              <a:defRPr>
                <a:latin typeface="+mj-lt"/>
              </a:defRPr>
            </a:lvl1pPr>
          </a:lstStyle>
          <a:p>
            <a:r>
              <a:rPr lang="nb-NO" dirty="0"/>
              <a:t>Bilde her. Trykk på ikonet </a:t>
            </a:r>
            <a:br>
              <a:rPr lang="nb-NO" dirty="0"/>
            </a:br>
            <a:r>
              <a:rPr lang="nb-NO" dirty="0"/>
              <a:t>eller dra bildet inn i boksen.</a:t>
            </a:r>
          </a:p>
        </p:txBody>
      </p:sp>
      <p:sp>
        <p:nvSpPr>
          <p:cNvPr id="8" name="Text Placeholder 4">
            <a:extLst>
              <a:ext uri="{FF2B5EF4-FFF2-40B4-BE49-F238E27FC236}">
                <a16:creationId xmlns:a16="http://schemas.microsoft.com/office/drawing/2014/main" xmlns="" id="{EA6ECC7E-173A-49A4-8BE5-1376EB4D2A21}"/>
              </a:ext>
            </a:extLst>
          </p:cNvPr>
          <p:cNvSpPr>
            <a:spLocks noGrp="1"/>
          </p:cNvSpPr>
          <p:nvPr>
            <p:ph type="body" sz="quarter" idx="14"/>
          </p:nvPr>
        </p:nvSpPr>
        <p:spPr>
          <a:xfrm>
            <a:off x="4536900" y="2595985"/>
            <a:ext cx="3899870" cy="3232627"/>
          </a:xfrm>
        </p:spPr>
        <p:txBody>
          <a:bodyPr lIns="0" rIns="0">
            <a:normAutofit/>
          </a:bodyPr>
          <a:lstStyle>
            <a:lvl1pPr>
              <a:defRPr sz="1800">
                <a:latin typeface="+mj-lt"/>
              </a:defRPr>
            </a:lvl1pPr>
            <a:lvl2pPr>
              <a:defRPr sz="1800">
                <a:latin typeface="+mj-lt"/>
              </a:defRPr>
            </a:lvl2pPr>
            <a:lvl3pPr>
              <a:defRPr sz="1600">
                <a:latin typeface="+mj-lt"/>
              </a:defRPr>
            </a:lvl3pPr>
            <a:lvl4pPr>
              <a:defRPr sz="1400">
                <a:latin typeface="+mj-lt"/>
              </a:defRPr>
            </a:lvl4pPr>
            <a:lvl5pPr>
              <a:defRPr sz="1200">
                <a:latin typeface="+mj-lt"/>
              </a:defRPr>
            </a:lvl5pPr>
          </a:lstStyle>
          <a:p>
            <a:pPr lvl="0"/>
            <a:r>
              <a:rPr lang="en-US" dirty="0"/>
              <a:t>Edit Master text styles</a:t>
            </a:r>
            <a:endParaRPr lang="nb-NO" dirty="0"/>
          </a:p>
        </p:txBody>
      </p:sp>
      <p:sp>
        <p:nvSpPr>
          <p:cNvPr id="6" name="Text Placeholder 5">
            <a:extLst>
              <a:ext uri="{FF2B5EF4-FFF2-40B4-BE49-F238E27FC236}">
                <a16:creationId xmlns:a16="http://schemas.microsoft.com/office/drawing/2014/main" xmlns="" id="{6963556E-A766-4704-99C5-0D9E762FBE82}"/>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cxnSp>
        <p:nvCxnSpPr>
          <p:cNvPr id="15" name="Straight Connector 14">
            <a:extLst>
              <a:ext uri="{FF2B5EF4-FFF2-40B4-BE49-F238E27FC236}">
                <a16:creationId xmlns:a16="http://schemas.microsoft.com/office/drawing/2014/main" xmlns="" id="{3806EF8F-88DF-4C98-8345-DC5BE9440DBE}"/>
              </a:ext>
            </a:extLst>
          </p:cNvPr>
          <p:cNvCxnSpPr>
            <a:cxnSpLocks/>
          </p:cNvCxnSpPr>
          <p:nvPr userDrawn="1"/>
        </p:nvCxnSpPr>
        <p:spPr>
          <a:xfrm>
            <a:off x="4536900" y="2472159"/>
            <a:ext cx="4607101" cy="0"/>
          </a:xfrm>
          <a:prstGeom prst="line">
            <a:avLst/>
          </a:prstGeom>
          <a:ln w="28575">
            <a:solidFill>
              <a:srgbClr val="92D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345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tel + undertittel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D8785-E24D-4DFD-ADC7-FA023EDE9605}"/>
              </a:ext>
            </a:extLst>
          </p:cNvPr>
          <p:cNvSpPr>
            <a:spLocks noGrp="1"/>
          </p:cNvSpPr>
          <p:nvPr>
            <p:ph type="title" hasCustomPrompt="1"/>
          </p:nvPr>
        </p:nvSpPr>
        <p:spPr>
          <a:xfrm>
            <a:off x="2676525" y="482453"/>
            <a:ext cx="5838825" cy="679904"/>
          </a:xfrm>
        </p:spPr>
        <p:txBody>
          <a:bodyPr lIns="0">
            <a:normAutofit/>
          </a:bodyPr>
          <a:lstStyle>
            <a:lvl1pPr algn="l">
              <a:defRPr sz="3000">
                <a:latin typeface="Century Gothic" panose="020B0502020202020204" pitchFamily="34" charset="0"/>
              </a:defRPr>
            </a:lvl1pPr>
          </a:lstStyle>
          <a:p>
            <a:r>
              <a:rPr lang="en-US" dirty="0" err="1"/>
              <a:t>Tittel</a:t>
            </a:r>
            <a:endParaRPr lang="nb-NO" dirty="0"/>
          </a:p>
        </p:txBody>
      </p:sp>
      <p:sp>
        <p:nvSpPr>
          <p:cNvPr id="6" name="Text Placeholder 5">
            <a:extLst>
              <a:ext uri="{FF2B5EF4-FFF2-40B4-BE49-F238E27FC236}">
                <a16:creationId xmlns:a16="http://schemas.microsoft.com/office/drawing/2014/main" xmlns="" id="{5C3B972E-B31E-49ED-BCFD-25211D1931C9}"/>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sp>
        <p:nvSpPr>
          <p:cNvPr id="5" name="Text Placeholder 4">
            <a:extLst>
              <a:ext uri="{FF2B5EF4-FFF2-40B4-BE49-F238E27FC236}">
                <a16:creationId xmlns:a16="http://schemas.microsoft.com/office/drawing/2014/main" xmlns="" id="{A042BD73-4CA8-4D53-AFA1-42655D0A25E8}"/>
              </a:ext>
            </a:extLst>
          </p:cNvPr>
          <p:cNvSpPr>
            <a:spLocks noGrp="1"/>
          </p:cNvSpPr>
          <p:nvPr>
            <p:ph type="body" sz="quarter" idx="11" hasCustomPrompt="1"/>
          </p:nvPr>
        </p:nvSpPr>
        <p:spPr>
          <a:xfrm>
            <a:off x="2676525" y="1346501"/>
            <a:ext cx="5838825" cy="323821"/>
          </a:xfrm>
        </p:spPr>
        <p:txBody>
          <a:bodyPr lIns="0">
            <a:normAutofit/>
          </a:bodyPr>
          <a:lstStyle>
            <a:lvl1pPr marL="0" indent="0" algn="l">
              <a:buNone/>
              <a:defRPr sz="1800"/>
            </a:lvl1pPr>
          </a:lstStyle>
          <a:p>
            <a:pPr lvl="0"/>
            <a:r>
              <a:rPr lang="en-US" dirty="0" err="1"/>
              <a:t>Undertittel</a:t>
            </a:r>
            <a:endParaRPr lang="nb-NO" dirty="0"/>
          </a:p>
        </p:txBody>
      </p:sp>
      <p:cxnSp>
        <p:nvCxnSpPr>
          <p:cNvPr id="7" name="Straight Connector 6">
            <a:extLst>
              <a:ext uri="{FF2B5EF4-FFF2-40B4-BE49-F238E27FC236}">
                <a16:creationId xmlns:a16="http://schemas.microsoft.com/office/drawing/2014/main" xmlns="" id="{EFCBF467-563C-4A17-B40B-B09E160EAC79}"/>
              </a:ext>
            </a:extLst>
          </p:cNvPr>
          <p:cNvCxnSpPr>
            <a:cxnSpLocks/>
          </p:cNvCxnSpPr>
          <p:nvPr userDrawn="1"/>
        </p:nvCxnSpPr>
        <p:spPr>
          <a:xfrm>
            <a:off x="2676525" y="1170715"/>
            <a:ext cx="6467475" cy="0"/>
          </a:xfrm>
          <a:prstGeom prst="line">
            <a:avLst/>
          </a:prstGeom>
          <a:ln w="28575">
            <a:solidFill>
              <a:srgbClr val="92D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73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E8F6535-9574-46C5-BE7A-CBD8A317A51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176223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E8F6535-9574-46C5-BE7A-CBD8A317A51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323074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E8F6535-9574-46C5-BE7A-CBD8A317A517}"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183911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E8F6535-9574-46C5-BE7A-CBD8A317A517}" type="datetimeFigureOut">
              <a:rPr lang="nb-NO" smtClean="0"/>
              <a:t>21.09.2017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139934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E8F6535-9574-46C5-BE7A-CBD8A317A517}" type="datetimeFigureOut">
              <a:rPr lang="nb-NO" smtClean="0"/>
              <a:t>21.09.2017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373760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E8F6535-9574-46C5-BE7A-CBD8A317A517}" type="datetimeFigureOut">
              <a:rPr lang="nb-NO" smtClean="0"/>
              <a:t>21.09.2017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13581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E8F6535-9574-46C5-BE7A-CBD8A317A517}"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417604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E8F6535-9574-46C5-BE7A-CBD8A317A517}"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A811DD6-B0FD-465B-BE26-35BE15C0733D}" type="slidenum">
              <a:rPr lang="nb-NO" smtClean="0"/>
              <a:t>‹#›</a:t>
            </a:fld>
            <a:endParaRPr lang="nb-NO"/>
          </a:p>
        </p:txBody>
      </p:sp>
    </p:spTree>
    <p:extLst>
      <p:ext uri="{BB962C8B-B14F-4D97-AF65-F5344CB8AC3E}">
        <p14:creationId xmlns:p14="http://schemas.microsoft.com/office/powerpoint/2010/main" val="201987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F6535-9574-46C5-BE7A-CBD8A317A517}" type="datetimeFigureOut">
              <a:rPr lang="nb-NO" smtClean="0"/>
              <a:t>21.09.2017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11DD6-B0FD-465B-BE26-35BE15C0733D}" type="slidenum">
              <a:rPr lang="nb-NO" smtClean="0"/>
              <a:t>‹#›</a:t>
            </a:fld>
            <a:endParaRPr lang="nb-NO"/>
          </a:p>
        </p:txBody>
      </p:sp>
    </p:spTree>
    <p:extLst>
      <p:ext uri="{BB962C8B-B14F-4D97-AF65-F5344CB8AC3E}">
        <p14:creationId xmlns:p14="http://schemas.microsoft.com/office/powerpoint/2010/main" val="2895114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10676-8699-4CFA-B56F-1AB9285BA872}"/>
              </a:ext>
            </a:extLst>
          </p:cNvPr>
          <p:cNvSpPr>
            <a:spLocks noGrp="1"/>
          </p:cNvSpPr>
          <p:nvPr>
            <p:ph type="ctrTitle"/>
          </p:nvPr>
        </p:nvSpPr>
        <p:spPr/>
        <p:txBody>
          <a:bodyPr/>
          <a:lstStyle/>
          <a:p>
            <a:r>
              <a:rPr lang="nb-NO"/>
              <a:t>Sammen står vi sterkere</a:t>
            </a:r>
            <a:endParaRPr lang="nb-NO" dirty="0"/>
          </a:p>
        </p:txBody>
      </p:sp>
      <p:sp>
        <p:nvSpPr>
          <p:cNvPr id="3" name="Subtitle 2">
            <a:extLst>
              <a:ext uri="{FF2B5EF4-FFF2-40B4-BE49-F238E27FC236}">
                <a16:creationId xmlns:a16="http://schemas.microsoft.com/office/drawing/2014/main" xmlns="" id="{EAA75706-9192-4BBC-9268-5AD6CD8A8EF8}"/>
              </a:ext>
            </a:extLst>
          </p:cNvPr>
          <p:cNvSpPr>
            <a:spLocks noGrp="1"/>
          </p:cNvSpPr>
          <p:nvPr>
            <p:ph type="subTitle" idx="1"/>
          </p:nvPr>
        </p:nvSpPr>
        <p:spPr/>
        <p:txBody>
          <a:bodyPr/>
          <a:lstStyle/>
          <a:p>
            <a:r>
              <a:rPr lang="nb-NO"/>
              <a:t>De ansatte er virksomhetens beste forsvar</a:t>
            </a:r>
            <a:endParaRPr lang="nb-NO" dirty="0"/>
          </a:p>
        </p:txBody>
      </p:sp>
      <p:sp>
        <p:nvSpPr>
          <p:cNvPr id="4" name="Text Placeholder 3">
            <a:extLst>
              <a:ext uri="{FF2B5EF4-FFF2-40B4-BE49-F238E27FC236}">
                <a16:creationId xmlns:a16="http://schemas.microsoft.com/office/drawing/2014/main" xmlns="" id="{D468F8CC-FF66-4E4E-B9A2-1C949AF17A13}"/>
              </a:ext>
            </a:extLst>
          </p:cNvPr>
          <p:cNvSpPr>
            <a:spLocks noGrp="1"/>
          </p:cNvSpPr>
          <p:nvPr>
            <p:ph type="body" sz="quarter" idx="10"/>
          </p:nvPr>
        </p:nvSpPr>
        <p:spPr/>
        <p:txBody>
          <a:bodyPr>
            <a:normAutofit fontScale="92500" lnSpcReduction="10000"/>
          </a:bodyPr>
          <a:lstStyle/>
          <a:p>
            <a:r>
              <a:rPr lang="nb-NO"/>
              <a:t>Nasjonal sikkerhetsmåned</a:t>
            </a:r>
            <a:endParaRPr lang="nb-NO" dirty="0"/>
          </a:p>
        </p:txBody>
      </p:sp>
    </p:spTree>
    <p:extLst>
      <p:ext uri="{BB962C8B-B14F-4D97-AF65-F5344CB8AC3E}">
        <p14:creationId xmlns:p14="http://schemas.microsoft.com/office/powerpoint/2010/main" val="171970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82B80-2DBF-4C9F-8112-1F6B35C963AB}"/>
              </a:ext>
            </a:extLst>
          </p:cNvPr>
          <p:cNvSpPr>
            <a:spLocks noGrp="1"/>
          </p:cNvSpPr>
          <p:nvPr>
            <p:ph type="title"/>
          </p:nvPr>
        </p:nvSpPr>
        <p:spPr/>
        <p:txBody>
          <a:bodyPr/>
          <a:lstStyle/>
          <a:p>
            <a:r>
              <a:rPr lang="nb-NO"/>
              <a:t>Sikker pålogging</a:t>
            </a:r>
            <a:endParaRPr lang="nb-NO" dirty="0"/>
          </a:p>
        </p:txBody>
      </p:sp>
      <p:pic>
        <p:nvPicPr>
          <p:cNvPr id="9" name="Picture Placeholder 8">
            <a:extLst>
              <a:ext uri="{FF2B5EF4-FFF2-40B4-BE49-F238E27FC236}">
                <a16:creationId xmlns:a16="http://schemas.microsoft.com/office/drawing/2014/main" xmlns="" id="{1112FCAE-CABB-419B-A36F-FE431715355B}"/>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 id="{4DDE662C-61D5-4628-8B38-A090DC4009A8}"/>
              </a:ext>
            </a:extLst>
          </p:cNvPr>
          <p:cNvSpPr>
            <a:spLocks noGrp="1"/>
          </p:cNvSpPr>
          <p:nvPr>
            <p:ph type="body" sz="quarter" idx="14"/>
          </p:nvPr>
        </p:nvSpPr>
        <p:spPr/>
        <p:txBody>
          <a:bodyPr/>
          <a:lstStyle/>
          <a:p>
            <a:pPr marL="457200" indent="-457200">
              <a:buFont typeface="+mj-lt"/>
              <a:buAutoNum type="arabicPeriod"/>
            </a:pPr>
            <a:r>
              <a:rPr lang="nb-NO" dirty="0">
                <a:solidFill>
                  <a:schemeClr val="bg1">
                    <a:lumMod val="85000"/>
                  </a:schemeClr>
                </a:solidFill>
              </a:rPr>
              <a:t>To-trinns bekreftelse</a:t>
            </a:r>
          </a:p>
          <a:p>
            <a:pPr marL="457200" indent="-457200">
              <a:buFont typeface="+mj-lt"/>
              <a:buAutoNum type="arabicPeriod"/>
            </a:pPr>
            <a:r>
              <a:rPr lang="nb-NO" b="1" dirty="0"/>
              <a:t>Bruk unike passord</a:t>
            </a:r>
          </a:p>
          <a:p>
            <a:pPr marL="457200" indent="-457200">
              <a:buFont typeface="+mj-lt"/>
              <a:buAutoNum type="arabicPeriod"/>
            </a:pPr>
            <a:r>
              <a:rPr lang="nb-NO" b="1" dirty="0">
                <a:solidFill>
                  <a:schemeClr val="bg1">
                    <a:lumMod val="85000"/>
                  </a:schemeClr>
                </a:solidFill>
              </a:rPr>
              <a:t>Skriv gjerne ned passordene dine</a:t>
            </a:r>
            <a:endParaRPr lang="nb-NO" dirty="0">
              <a:solidFill>
                <a:schemeClr val="bg1">
                  <a:lumMod val="85000"/>
                </a:schemeClr>
              </a:solidFill>
            </a:endParaRPr>
          </a:p>
          <a:p>
            <a:r>
              <a:rPr lang="nb-NO" dirty="0"/>
              <a:t>Det er viktig å ha unike passord på de ulike tjenestene</a:t>
            </a:r>
            <a:r>
              <a:rPr lang="nb-NO" dirty="0">
                <a:solidFill>
                  <a:srgbClr val="92D400"/>
                </a:solidFill>
              </a:rPr>
              <a:t> </a:t>
            </a:r>
            <a:r>
              <a:rPr lang="nb-NO" dirty="0"/>
              <a:t>og systemene man benytter.</a:t>
            </a:r>
          </a:p>
          <a:p>
            <a:r>
              <a:rPr lang="nb-NO" dirty="0"/>
              <a:t>Om et passord kommer på avveie, vil ikke kriminelle kunne logge seg på alle brukerkontoene dine.</a:t>
            </a:r>
          </a:p>
        </p:txBody>
      </p:sp>
      <p:sp>
        <p:nvSpPr>
          <p:cNvPr id="3" name="Plassholder for tekst 2"/>
          <p:cNvSpPr>
            <a:spLocks noGrp="1"/>
          </p:cNvSpPr>
          <p:nvPr>
            <p:ph type="body" sz="quarter" idx="10"/>
          </p:nvPr>
        </p:nvSpPr>
        <p:spPr/>
        <p:txBody>
          <a:bodyPr>
            <a:normAutofit fontScale="92500" lnSpcReduction="10000"/>
          </a:bodyPr>
          <a:lstStyle/>
          <a:p>
            <a:r>
              <a:rPr lang="nb-NO" dirty="0"/>
              <a:t>Bilde: </a:t>
            </a:r>
            <a:r>
              <a:rPr lang="nb-NO" dirty="0" err="1"/>
              <a:t>NorSIS</a:t>
            </a:r>
            <a:endParaRPr lang="nb-NO" dirty="0"/>
          </a:p>
        </p:txBody>
      </p:sp>
    </p:spTree>
    <p:extLst>
      <p:ext uri="{BB962C8B-B14F-4D97-AF65-F5344CB8AC3E}">
        <p14:creationId xmlns:p14="http://schemas.microsoft.com/office/powerpoint/2010/main" val="71927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4FCB0-6C08-418F-8D12-9B25E6D970AB}"/>
              </a:ext>
            </a:extLst>
          </p:cNvPr>
          <p:cNvSpPr>
            <a:spLocks noGrp="1"/>
          </p:cNvSpPr>
          <p:nvPr>
            <p:ph type="title"/>
          </p:nvPr>
        </p:nvSpPr>
        <p:spPr/>
        <p:txBody>
          <a:bodyPr/>
          <a:lstStyle/>
          <a:p>
            <a:r>
              <a:rPr lang="nb-NO" dirty="0"/>
              <a:t>Sikker pålogging</a:t>
            </a:r>
          </a:p>
        </p:txBody>
      </p:sp>
      <p:pic>
        <p:nvPicPr>
          <p:cNvPr id="8" name="Picture Placeholder 7">
            <a:extLst>
              <a:ext uri="{FF2B5EF4-FFF2-40B4-BE49-F238E27FC236}">
                <a16:creationId xmlns:a16="http://schemas.microsoft.com/office/drawing/2014/main" xmlns="" id="{61E7963F-E36E-4903-A96A-524AB95A6C48}"/>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xmlns="" id="{1A2C8E8D-AE37-45F6-8354-98D9415DD1CE}"/>
              </a:ext>
            </a:extLst>
          </p:cNvPr>
          <p:cNvSpPr>
            <a:spLocks noGrp="1"/>
          </p:cNvSpPr>
          <p:nvPr>
            <p:ph type="body" sz="quarter" idx="14"/>
          </p:nvPr>
        </p:nvSpPr>
        <p:spPr>
          <a:xfrm>
            <a:off x="4536900" y="2595984"/>
            <a:ext cx="4054650" cy="3639716"/>
          </a:xfrm>
        </p:spPr>
        <p:txBody>
          <a:bodyPr>
            <a:noAutofit/>
          </a:bodyPr>
          <a:lstStyle/>
          <a:p>
            <a:pPr marL="457200" indent="-457200">
              <a:buFont typeface="+mj-lt"/>
              <a:buAutoNum type="arabicPeriod"/>
            </a:pPr>
            <a:r>
              <a:rPr lang="nb-NO" dirty="0">
                <a:solidFill>
                  <a:schemeClr val="bg1">
                    <a:lumMod val="85000"/>
                  </a:schemeClr>
                </a:solidFill>
              </a:rPr>
              <a:t>To-trinns bekreftelse</a:t>
            </a:r>
          </a:p>
          <a:p>
            <a:pPr marL="457200" indent="-457200">
              <a:buFont typeface="+mj-lt"/>
              <a:buAutoNum type="arabicPeriod"/>
            </a:pPr>
            <a:r>
              <a:rPr lang="nb-NO" dirty="0">
                <a:solidFill>
                  <a:schemeClr val="bg1">
                    <a:lumMod val="85000"/>
                  </a:schemeClr>
                </a:solidFill>
              </a:rPr>
              <a:t>Bruk unike passord</a:t>
            </a:r>
          </a:p>
          <a:p>
            <a:pPr marL="457200" indent="-457200">
              <a:buFont typeface="+mj-lt"/>
              <a:buAutoNum type="arabicPeriod"/>
            </a:pPr>
            <a:r>
              <a:rPr lang="nb-NO" b="1" dirty="0"/>
              <a:t>Skriv gjerne ned passordene dine</a:t>
            </a:r>
            <a:endParaRPr lang="nb-NO" dirty="0"/>
          </a:p>
          <a:p>
            <a:r>
              <a:rPr lang="nb-NO" dirty="0" err="1"/>
              <a:t>Memorér</a:t>
            </a:r>
            <a:r>
              <a:rPr lang="nb-NO" dirty="0"/>
              <a:t> passord du bruker ofte.</a:t>
            </a:r>
          </a:p>
          <a:p>
            <a:r>
              <a:rPr lang="nb-NO" dirty="0"/>
              <a:t>Skriv ned passord du ikke bruker så ofte og finn et trygt sted å lagre dem.</a:t>
            </a:r>
          </a:p>
          <a:p>
            <a:r>
              <a:rPr lang="nb-NO" dirty="0"/>
              <a:t>Bytt passord når du mistenker at det kan være på avveie.</a:t>
            </a:r>
          </a:p>
          <a:p>
            <a:r>
              <a:rPr lang="nb-NO" dirty="0"/>
              <a:t>Hyppig passord-bytte fører ofte til at vi velger usikre passord.</a:t>
            </a:r>
          </a:p>
          <a:p>
            <a:r>
              <a:rPr lang="nb-NO" dirty="0"/>
              <a:t>Bruk passord-håndteringsprogram om du føler deg komfortabel med det.</a:t>
            </a:r>
          </a:p>
        </p:txBody>
      </p:sp>
      <p:sp>
        <p:nvSpPr>
          <p:cNvPr id="3" name="Plassholder for tekst 2"/>
          <p:cNvSpPr>
            <a:spLocks noGrp="1"/>
          </p:cNvSpPr>
          <p:nvPr>
            <p:ph type="body" sz="quarter" idx="10"/>
          </p:nvPr>
        </p:nvSpPr>
        <p:spPr/>
        <p:txBody>
          <a:bodyPr>
            <a:normAutofit fontScale="92500" lnSpcReduction="10000"/>
          </a:bodyPr>
          <a:lstStyle/>
          <a:p>
            <a:r>
              <a:rPr lang="nb-NO" dirty="0"/>
              <a:t>Bilde: </a:t>
            </a:r>
            <a:r>
              <a:rPr lang="nb-NO" dirty="0" err="1"/>
              <a:t>NorSIS</a:t>
            </a:r>
            <a:endParaRPr lang="nb-NO" dirty="0"/>
          </a:p>
        </p:txBody>
      </p:sp>
    </p:spTree>
    <p:extLst>
      <p:ext uri="{BB962C8B-B14F-4D97-AF65-F5344CB8AC3E}">
        <p14:creationId xmlns:p14="http://schemas.microsoft.com/office/powerpoint/2010/main" val="359023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sz="quarter" idx="10"/>
          </p:nvPr>
        </p:nvSpPr>
        <p:spPr/>
        <p:txBody>
          <a:bodyPr>
            <a:normAutofit fontScale="92500" lnSpcReduction="10000"/>
          </a:bodyPr>
          <a:lstStyle/>
          <a:p>
            <a:r>
              <a:rPr lang="nb-NO" dirty="0"/>
              <a:t>Kilde: </a:t>
            </a:r>
            <a:r>
              <a:rPr lang="nb-NO" dirty="0" err="1"/>
              <a:t>B.Lund</a:t>
            </a:r>
            <a:r>
              <a:rPr lang="nb-NO" dirty="0"/>
              <a:t>/</a:t>
            </a:r>
            <a:r>
              <a:rPr lang="nb-NO" dirty="0" err="1"/>
              <a:t>distr</a:t>
            </a:r>
            <a:r>
              <a:rPr lang="nb-NO" dirty="0"/>
              <a:t>./</a:t>
            </a:r>
            <a:r>
              <a:rPr lang="nb-NO" dirty="0" err="1"/>
              <a:t>Strandcomics.no</a:t>
            </a:r>
            <a:endParaRPr lang="nb-NO" dirty="0"/>
          </a:p>
        </p:txBody>
      </p:sp>
      <p:pic>
        <p:nvPicPr>
          <p:cNvPr id="9" name="Bild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575" y="1447800"/>
            <a:ext cx="9081135" cy="3942588"/>
          </a:xfrm>
          <a:prstGeom prst="rect">
            <a:avLst/>
          </a:prstGeom>
        </p:spPr>
      </p:pic>
    </p:spTree>
    <p:extLst>
      <p:ext uri="{BB962C8B-B14F-4D97-AF65-F5344CB8AC3E}">
        <p14:creationId xmlns:p14="http://schemas.microsoft.com/office/powerpoint/2010/main" val="378678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F08CF-2DCD-47C2-89C1-8E1AA8C7B56F}"/>
              </a:ext>
            </a:extLst>
          </p:cNvPr>
          <p:cNvSpPr>
            <a:spLocks noGrp="1"/>
          </p:cNvSpPr>
          <p:nvPr>
            <p:ph type="title"/>
          </p:nvPr>
        </p:nvSpPr>
        <p:spPr>
          <a:xfrm>
            <a:off x="4537636" y="1089447"/>
            <a:ext cx="4463489" cy="1325563"/>
          </a:xfrm>
        </p:spPr>
        <p:txBody>
          <a:bodyPr/>
          <a:lstStyle/>
          <a:p>
            <a:r>
              <a:rPr lang="nb-NO" dirty="0"/>
              <a:t>Økonomisk svindel på nett</a:t>
            </a:r>
          </a:p>
        </p:txBody>
      </p:sp>
      <p:pic>
        <p:nvPicPr>
          <p:cNvPr id="8" name="Picture Placeholder 7">
            <a:extLst>
              <a:ext uri="{FF2B5EF4-FFF2-40B4-BE49-F238E27FC236}">
                <a16:creationId xmlns:a16="http://schemas.microsoft.com/office/drawing/2014/main" xmlns="" id="{1CD04C9F-D4CB-46AC-811F-98DE45AD4FD2}"/>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16" name="Text Placeholder 15">
            <a:extLst>
              <a:ext uri="{FF2B5EF4-FFF2-40B4-BE49-F238E27FC236}">
                <a16:creationId xmlns:a16="http://schemas.microsoft.com/office/drawing/2014/main" xmlns="" id="{BEB87813-266B-4BDD-A6CA-7AE1552A8E83}"/>
              </a:ext>
            </a:extLst>
          </p:cNvPr>
          <p:cNvSpPr>
            <a:spLocks noGrp="1"/>
          </p:cNvSpPr>
          <p:nvPr>
            <p:ph type="body" sz="quarter" idx="14"/>
          </p:nvPr>
        </p:nvSpPr>
        <p:spPr/>
        <p:txBody>
          <a:bodyPr/>
          <a:lstStyle/>
          <a:p>
            <a:r>
              <a:rPr lang="nb-NO" b="1" dirty="0"/>
              <a:t>De kriminelle spiller på dine følelser</a:t>
            </a:r>
          </a:p>
          <a:p>
            <a:r>
              <a:rPr lang="nb-NO" dirty="0"/>
              <a:t>Fristelser</a:t>
            </a:r>
          </a:p>
          <a:p>
            <a:r>
              <a:rPr lang="nb-NO" dirty="0"/>
              <a:t>Frykt</a:t>
            </a:r>
          </a:p>
          <a:p>
            <a:r>
              <a:rPr lang="nb-NO" dirty="0"/>
              <a:t>Tillit</a:t>
            </a:r>
          </a:p>
        </p:txBody>
      </p:sp>
      <p:sp>
        <p:nvSpPr>
          <p:cNvPr id="7" name="Text Placeholder 52">
            <a:extLst>
              <a:ext uri="{FF2B5EF4-FFF2-40B4-BE49-F238E27FC236}">
                <a16:creationId xmlns:a16="http://schemas.microsoft.com/office/drawing/2014/main" xmlns="" id="{48B0543F-5147-4FF5-A00A-1B082A9B1F08}"/>
              </a:ext>
            </a:extLst>
          </p:cNvPr>
          <p:cNvSpPr>
            <a:spLocks noGrp="1"/>
          </p:cNvSpPr>
          <p:nvPr>
            <p:ph type="body" sz="quarter" idx="10"/>
          </p:nvPr>
        </p:nvSpPr>
        <p:spPr/>
        <p:txBody>
          <a:bodyPr>
            <a:normAutofit fontScale="92500" lnSpcReduction="10000"/>
          </a:bodyPr>
          <a:lstStyle/>
          <a:p>
            <a:r>
              <a:rPr lang="nb-NO">
                <a:solidFill>
                  <a:schemeClr val="bg1"/>
                </a:solidFill>
              </a:rPr>
              <a:t>Bilde: Maria Nyheim</a:t>
            </a:r>
            <a:endParaRPr lang="nb-NO" dirty="0">
              <a:solidFill>
                <a:schemeClr val="bg1"/>
              </a:solidFill>
            </a:endParaRPr>
          </a:p>
        </p:txBody>
      </p:sp>
    </p:spTree>
    <p:extLst>
      <p:ext uri="{BB962C8B-B14F-4D97-AF65-F5344CB8AC3E}">
        <p14:creationId xmlns:p14="http://schemas.microsoft.com/office/powerpoint/2010/main" val="15886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8B712-D529-423F-ACC6-BB26B6302362}"/>
              </a:ext>
            </a:extLst>
          </p:cNvPr>
          <p:cNvSpPr>
            <a:spLocks noGrp="1"/>
          </p:cNvSpPr>
          <p:nvPr>
            <p:ph type="title"/>
          </p:nvPr>
        </p:nvSpPr>
        <p:spPr/>
        <p:txBody>
          <a:bodyPr/>
          <a:lstStyle/>
          <a:p>
            <a:r>
              <a:rPr lang="nb-NO"/>
              <a:t>E-post som angrepsmetode</a:t>
            </a:r>
            <a:endParaRPr lang="nb-NO" dirty="0"/>
          </a:p>
        </p:txBody>
      </p:sp>
      <p:pic>
        <p:nvPicPr>
          <p:cNvPr id="8" name="Picture Placeholder 7">
            <a:extLst>
              <a:ext uri="{FF2B5EF4-FFF2-40B4-BE49-F238E27FC236}">
                <a16:creationId xmlns:a16="http://schemas.microsoft.com/office/drawing/2014/main" xmlns="" id="{F15ED69A-D8A7-44B0-82C8-003A06AC764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20" name="Text Placeholder 19">
            <a:extLst>
              <a:ext uri="{FF2B5EF4-FFF2-40B4-BE49-F238E27FC236}">
                <a16:creationId xmlns:a16="http://schemas.microsoft.com/office/drawing/2014/main" xmlns="" id="{A91D2E32-E9C3-408D-A2AA-5C37FA6BE0B6}"/>
              </a:ext>
            </a:extLst>
          </p:cNvPr>
          <p:cNvSpPr>
            <a:spLocks noGrp="1"/>
          </p:cNvSpPr>
          <p:nvPr>
            <p:ph type="body" sz="quarter" idx="14"/>
          </p:nvPr>
        </p:nvSpPr>
        <p:spPr/>
        <p:txBody>
          <a:bodyPr/>
          <a:lstStyle/>
          <a:p>
            <a:r>
              <a:rPr lang="nb-NO" dirty="0"/>
              <a:t>Kjennetegn på en falsk e-post:</a:t>
            </a:r>
          </a:p>
          <a:p>
            <a:r>
              <a:rPr lang="nb-NO" dirty="0"/>
              <a:t>E-posten er uventet.</a:t>
            </a:r>
          </a:p>
          <a:p>
            <a:r>
              <a:rPr lang="nb-NO" dirty="0"/>
              <a:t>Avsenderadressen stemmer ikke.</a:t>
            </a:r>
          </a:p>
          <a:p>
            <a:r>
              <a:rPr lang="nb-NO" dirty="0"/>
              <a:t>Lenkene går ikke dit du tror.</a:t>
            </a:r>
          </a:p>
          <a:p>
            <a:r>
              <a:rPr lang="nb-NO" dirty="0"/>
              <a:t>Dårlig norsk og grammatiske feil.</a:t>
            </a:r>
            <a:br>
              <a:rPr lang="nb-NO" dirty="0"/>
            </a:br>
            <a:endParaRPr lang="nb-NO" dirty="0"/>
          </a:p>
          <a:p>
            <a:r>
              <a:rPr lang="nb-NO" dirty="0"/>
              <a:t>Svindelforsøk kan også forekomme på SMS.</a:t>
            </a:r>
          </a:p>
          <a:p>
            <a:r>
              <a:rPr lang="nb-NO" dirty="0"/>
              <a:t>Er du usikker? Spør noen!</a:t>
            </a:r>
          </a:p>
        </p:txBody>
      </p:sp>
      <p:sp>
        <p:nvSpPr>
          <p:cNvPr id="3" name="Plassholder for tekst 2"/>
          <p:cNvSpPr>
            <a:spLocks noGrp="1"/>
          </p:cNvSpPr>
          <p:nvPr>
            <p:ph type="body" sz="quarter" idx="10"/>
          </p:nvPr>
        </p:nvSpPr>
        <p:spPr/>
        <p:txBody>
          <a:bodyPr>
            <a:normAutofit fontScale="92500" lnSpcReduction="10000"/>
          </a:bodyPr>
          <a:lstStyle/>
          <a:p>
            <a:r>
              <a:rPr lang="nb-NO" dirty="0"/>
              <a:t>Bilde: </a:t>
            </a:r>
            <a:r>
              <a:rPr lang="nb-NO" dirty="0" err="1"/>
              <a:t>Colourbox</a:t>
            </a:r>
            <a:endParaRPr lang="nb-NO" dirty="0"/>
          </a:p>
        </p:txBody>
      </p:sp>
    </p:spTree>
    <p:extLst>
      <p:ext uri="{BB962C8B-B14F-4D97-AF65-F5344CB8AC3E}">
        <p14:creationId xmlns:p14="http://schemas.microsoft.com/office/powerpoint/2010/main" val="229043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B8B712-D529-423F-ACC6-BB26B6302362}"/>
              </a:ext>
            </a:extLst>
          </p:cNvPr>
          <p:cNvSpPr>
            <a:spLocks noGrp="1"/>
          </p:cNvSpPr>
          <p:nvPr>
            <p:ph type="title"/>
          </p:nvPr>
        </p:nvSpPr>
        <p:spPr/>
        <p:txBody>
          <a:bodyPr/>
          <a:lstStyle/>
          <a:p>
            <a:r>
              <a:rPr lang="nb-NO" dirty="0"/>
              <a:t>Informasjonstyveri</a:t>
            </a:r>
          </a:p>
        </p:txBody>
      </p:sp>
      <p:sp>
        <p:nvSpPr>
          <p:cNvPr id="9" name="Text Placeholder 8">
            <a:extLst>
              <a:ext uri="{FF2B5EF4-FFF2-40B4-BE49-F238E27FC236}">
                <a16:creationId xmlns:a16="http://schemas.microsoft.com/office/drawing/2014/main" xmlns="" id="{A6B448D1-A31B-438D-B3B0-0640C0584026}"/>
              </a:ext>
            </a:extLst>
          </p:cNvPr>
          <p:cNvSpPr>
            <a:spLocks noGrp="1"/>
          </p:cNvSpPr>
          <p:nvPr>
            <p:ph type="body" sz="quarter" idx="10"/>
          </p:nvPr>
        </p:nvSpPr>
        <p:spPr/>
        <p:txBody>
          <a:bodyPr>
            <a:normAutofit fontScale="92500" lnSpcReduction="10000"/>
          </a:bodyPr>
          <a:lstStyle/>
          <a:p>
            <a:r>
              <a:rPr lang="nb-NO"/>
              <a:t>Nasjonal sikkerhetsmåned</a:t>
            </a:r>
            <a:endParaRPr lang="nb-NO" dirty="0"/>
          </a:p>
        </p:txBody>
      </p:sp>
      <p:pic>
        <p:nvPicPr>
          <p:cNvPr id="5" name="Picture 4">
            <a:extLst>
              <a:ext uri="{FF2B5EF4-FFF2-40B4-BE49-F238E27FC236}">
                <a16:creationId xmlns:a16="http://schemas.microsoft.com/office/drawing/2014/main" xmlns="" id="{6C2330DE-D394-4B23-B940-0A265181B7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41575" y="1413843"/>
            <a:ext cx="6779629" cy="4808247"/>
          </a:xfrm>
          <a:prstGeom prst="rect">
            <a:avLst/>
          </a:prstGeom>
        </p:spPr>
      </p:pic>
    </p:spTree>
    <p:extLst>
      <p:ext uri="{BB962C8B-B14F-4D97-AF65-F5344CB8AC3E}">
        <p14:creationId xmlns:p14="http://schemas.microsoft.com/office/powerpoint/2010/main" val="8945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6EC8FC-4742-4EFA-9197-9D86BEE6694C}"/>
              </a:ext>
            </a:extLst>
          </p:cNvPr>
          <p:cNvSpPr>
            <a:spLocks noGrp="1"/>
          </p:cNvSpPr>
          <p:nvPr>
            <p:ph type="title"/>
          </p:nvPr>
        </p:nvSpPr>
        <p:spPr/>
        <p:txBody>
          <a:bodyPr/>
          <a:lstStyle/>
          <a:p>
            <a:r>
              <a:rPr lang="nb-NO"/>
              <a:t>Direktørsvindel</a:t>
            </a:r>
            <a:endParaRPr lang="nb-NO" dirty="0"/>
          </a:p>
        </p:txBody>
      </p:sp>
      <p:sp>
        <p:nvSpPr>
          <p:cNvPr id="4" name="Text Placeholder 3">
            <a:extLst>
              <a:ext uri="{FF2B5EF4-FFF2-40B4-BE49-F238E27FC236}">
                <a16:creationId xmlns:a16="http://schemas.microsoft.com/office/drawing/2014/main" xmlns="" id="{9BBC98F4-1483-4680-AF75-7C3C9FC3C042}"/>
              </a:ext>
            </a:extLst>
          </p:cNvPr>
          <p:cNvSpPr>
            <a:spLocks noGrp="1"/>
          </p:cNvSpPr>
          <p:nvPr>
            <p:ph type="body" sz="quarter" idx="14"/>
          </p:nvPr>
        </p:nvSpPr>
        <p:spPr/>
        <p:txBody>
          <a:bodyPr/>
          <a:lstStyle/>
          <a:p>
            <a:r>
              <a:rPr lang="nb-NO" b="1" dirty="0"/>
              <a:t>Kjennetegn</a:t>
            </a:r>
          </a:p>
          <a:p>
            <a:r>
              <a:rPr lang="nb-NO" dirty="0"/>
              <a:t>Avsenderen utgir seg for å være en leder.</a:t>
            </a:r>
          </a:p>
          <a:p>
            <a:r>
              <a:rPr lang="nb-NO" dirty="0"/>
              <a:t>«Det haster».</a:t>
            </a:r>
          </a:p>
          <a:p>
            <a:r>
              <a:rPr lang="nb-NO" dirty="0"/>
              <a:t>Du blir bedt om å gå utenom vanlige rutiner for å gjennomføre en betaling.</a:t>
            </a:r>
          </a:p>
        </p:txBody>
      </p:sp>
      <p:sp>
        <p:nvSpPr>
          <p:cNvPr id="30" name="Text Placeholder 29">
            <a:extLst>
              <a:ext uri="{FF2B5EF4-FFF2-40B4-BE49-F238E27FC236}">
                <a16:creationId xmlns:a16="http://schemas.microsoft.com/office/drawing/2014/main" xmlns="" id="{02FE88DA-0B4C-467C-B496-3E927168478C}"/>
              </a:ext>
            </a:extLst>
          </p:cNvPr>
          <p:cNvSpPr>
            <a:spLocks noGrp="1"/>
          </p:cNvSpPr>
          <p:nvPr>
            <p:ph type="body" sz="quarter" idx="10"/>
          </p:nvPr>
        </p:nvSpPr>
        <p:spPr/>
        <p:txBody>
          <a:bodyPr>
            <a:normAutofit fontScale="92500" lnSpcReduction="10000"/>
          </a:bodyPr>
          <a:lstStyle/>
          <a:p>
            <a:r>
              <a:rPr lang="nb-NO" dirty="0"/>
              <a:t>Nasjonal </a:t>
            </a:r>
            <a:r>
              <a:rPr lang="nb-NO" dirty="0" err="1"/>
              <a:t>sikkerhetsmåned</a:t>
            </a:r>
            <a:endParaRPr lang="nb-NO" dirty="0"/>
          </a:p>
        </p:txBody>
      </p:sp>
      <p:pic>
        <p:nvPicPr>
          <p:cNvPr id="14" name="Picture 13">
            <a:extLst>
              <a:ext uri="{FF2B5EF4-FFF2-40B4-BE49-F238E27FC236}">
                <a16:creationId xmlns:a16="http://schemas.microsoft.com/office/drawing/2014/main" xmlns="" id="{33D3D922-3AC6-41AD-BFAA-E452286F59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609" y="2451199"/>
            <a:ext cx="3885714" cy="2057143"/>
          </a:xfrm>
          <a:prstGeom prst="rect">
            <a:avLst/>
          </a:prstGeom>
        </p:spPr>
      </p:pic>
      <p:sp>
        <p:nvSpPr>
          <p:cNvPr id="5" name="Rectangle 4">
            <a:extLst>
              <a:ext uri="{FF2B5EF4-FFF2-40B4-BE49-F238E27FC236}">
                <a16:creationId xmlns:a16="http://schemas.microsoft.com/office/drawing/2014/main" xmlns="" id="{20F6D84A-36B7-478B-88C3-90A86647DD9C}"/>
              </a:ext>
            </a:extLst>
          </p:cNvPr>
          <p:cNvSpPr/>
          <p:nvPr/>
        </p:nvSpPr>
        <p:spPr>
          <a:xfrm>
            <a:off x="314609" y="2451199"/>
            <a:ext cx="3885714" cy="2057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7520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FE0CF-EC1B-49CF-9E1E-6DDD4A65F5EE}"/>
              </a:ext>
            </a:extLst>
          </p:cNvPr>
          <p:cNvSpPr>
            <a:spLocks noGrp="1"/>
          </p:cNvSpPr>
          <p:nvPr>
            <p:ph type="title"/>
          </p:nvPr>
        </p:nvSpPr>
        <p:spPr/>
        <p:txBody>
          <a:bodyPr/>
          <a:lstStyle/>
          <a:p>
            <a:r>
              <a:rPr lang="nb-NO"/>
              <a:t>Løsepengevirus</a:t>
            </a:r>
            <a:endParaRPr lang="nb-NO" dirty="0"/>
          </a:p>
        </p:txBody>
      </p:sp>
      <p:pic>
        <p:nvPicPr>
          <p:cNvPr id="6" name="Picture Placeholder 5">
            <a:extLst>
              <a:ext uri="{FF2B5EF4-FFF2-40B4-BE49-F238E27FC236}">
                <a16:creationId xmlns:a16="http://schemas.microsoft.com/office/drawing/2014/main" xmlns="" id="{3FF94619-BF26-4C6B-A631-44D13DA8090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 id="{85BCC5D4-C888-456C-8A13-455186857657}"/>
              </a:ext>
            </a:extLst>
          </p:cNvPr>
          <p:cNvSpPr>
            <a:spLocks noGrp="1"/>
          </p:cNvSpPr>
          <p:nvPr>
            <p:ph type="body" sz="quarter" idx="14"/>
          </p:nvPr>
        </p:nvSpPr>
        <p:spPr/>
        <p:txBody>
          <a:bodyPr/>
          <a:lstStyle/>
          <a:p>
            <a:r>
              <a:rPr lang="nb-NO" b="1" dirty="0"/>
              <a:t>Mottiltak:</a:t>
            </a:r>
          </a:p>
          <a:p>
            <a:r>
              <a:rPr lang="nb-NO" dirty="0"/>
              <a:t>Sikkerhetskopier</a:t>
            </a:r>
          </a:p>
          <a:p>
            <a:r>
              <a:rPr lang="nb-NO" dirty="0"/>
              <a:t>Oppdater system og  programmer</a:t>
            </a:r>
          </a:p>
          <a:p>
            <a:r>
              <a:rPr lang="nb-NO" dirty="0"/>
              <a:t>Bruk antivirus</a:t>
            </a:r>
          </a:p>
        </p:txBody>
      </p:sp>
      <p:sp>
        <p:nvSpPr>
          <p:cNvPr id="3" name="Plassholder for tekst 2"/>
          <p:cNvSpPr>
            <a:spLocks noGrp="1"/>
          </p:cNvSpPr>
          <p:nvPr>
            <p:ph type="body" sz="quarter" idx="10"/>
          </p:nvPr>
        </p:nvSpPr>
        <p:spPr/>
        <p:txBody>
          <a:bodyPr>
            <a:normAutofit fontScale="92500" lnSpcReduction="10000"/>
          </a:bodyPr>
          <a:lstStyle/>
          <a:p>
            <a:r>
              <a:rPr lang="nb-NO" dirty="0">
                <a:solidFill>
                  <a:schemeClr val="bg1"/>
                </a:solidFill>
              </a:rPr>
              <a:t>Bilde: </a:t>
            </a:r>
            <a:r>
              <a:rPr lang="nb-NO" dirty="0" err="1">
                <a:solidFill>
                  <a:schemeClr val="bg1"/>
                </a:solidFill>
              </a:rPr>
              <a:t>Colourbox</a:t>
            </a:r>
            <a:endParaRPr lang="nb-NO" dirty="0">
              <a:solidFill>
                <a:schemeClr val="bg1"/>
              </a:solidFill>
            </a:endParaRPr>
          </a:p>
        </p:txBody>
      </p:sp>
    </p:spTree>
    <p:extLst>
      <p:ext uri="{BB962C8B-B14F-4D97-AF65-F5344CB8AC3E}">
        <p14:creationId xmlns:p14="http://schemas.microsoft.com/office/powerpoint/2010/main" val="375045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23E1B-409F-499D-9D81-7E480BBDA798}"/>
              </a:ext>
            </a:extLst>
          </p:cNvPr>
          <p:cNvSpPr>
            <a:spLocks noGrp="1"/>
          </p:cNvSpPr>
          <p:nvPr>
            <p:ph type="title"/>
          </p:nvPr>
        </p:nvSpPr>
        <p:spPr/>
        <p:txBody>
          <a:bodyPr/>
          <a:lstStyle/>
          <a:p>
            <a:r>
              <a:rPr lang="nb-NO"/>
              <a:t>Sikkerhetskopiering</a:t>
            </a:r>
            <a:endParaRPr lang="nb-NO" dirty="0"/>
          </a:p>
        </p:txBody>
      </p:sp>
      <p:pic>
        <p:nvPicPr>
          <p:cNvPr id="11" name="Picture Placeholder 10">
            <a:extLst>
              <a:ext uri="{FF2B5EF4-FFF2-40B4-BE49-F238E27FC236}">
                <a16:creationId xmlns:a16="http://schemas.microsoft.com/office/drawing/2014/main" xmlns="" id="{C9274AE7-3880-42C7-A3E5-4933C3B4BE7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 id="{D6E86045-02F5-493B-87CA-9B073E003C43}"/>
              </a:ext>
            </a:extLst>
          </p:cNvPr>
          <p:cNvSpPr>
            <a:spLocks noGrp="1"/>
          </p:cNvSpPr>
          <p:nvPr>
            <p:ph type="body" sz="quarter" idx="14"/>
          </p:nvPr>
        </p:nvSpPr>
        <p:spPr/>
        <p:txBody>
          <a:bodyPr/>
          <a:lstStyle/>
          <a:p>
            <a:r>
              <a:rPr lang="nb-NO" dirty="0"/>
              <a:t>Hva må du sikkerhetskopiere selv, hva tar </a:t>
            </a:r>
            <a:br>
              <a:rPr lang="nb-NO" dirty="0"/>
            </a:br>
            <a:r>
              <a:rPr lang="nb-NO" dirty="0"/>
              <a:t>IT-systemene seg av?</a:t>
            </a:r>
          </a:p>
          <a:p>
            <a:r>
              <a:rPr lang="nb-NO" dirty="0"/>
              <a:t>Sørg for at du kan gjenopprette filene.</a:t>
            </a:r>
          </a:p>
          <a:p>
            <a:r>
              <a:rPr lang="nb-NO" dirty="0"/>
              <a:t>Online eller offline?</a:t>
            </a:r>
          </a:p>
          <a:p>
            <a:r>
              <a:rPr lang="nb-NO" dirty="0"/>
              <a:t>Er sikkerhetskopien sikret?</a:t>
            </a:r>
          </a:p>
        </p:txBody>
      </p:sp>
      <p:sp>
        <p:nvSpPr>
          <p:cNvPr id="3" name="Plassholder for tekst 2"/>
          <p:cNvSpPr>
            <a:spLocks noGrp="1"/>
          </p:cNvSpPr>
          <p:nvPr>
            <p:ph type="body" sz="quarter" idx="10"/>
          </p:nvPr>
        </p:nvSpPr>
        <p:spPr/>
        <p:txBody>
          <a:bodyPr>
            <a:normAutofit fontScale="92500" lnSpcReduction="10000"/>
          </a:bodyPr>
          <a:lstStyle/>
          <a:p>
            <a:r>
              <a:rPr lang="nb-NO" dirty="0">
                <a:solidFill>
                  <a:schemeClr val="bg1"/>
                </a:solidFill>
              </a:rPr>
              <a:t>Bilde: </a:t>
            </a:r>
            <a:r>
              <a:rPr lang="nb-NO" dirty="0" err="1">
                <a:solidFill>
                  <a:schemeClr val="bg1"/>
                </a:solidFill>
              </a:rPr>
              <a:t>Colourbox</a:t>
            </a:r>
            <a:endParaRPr lang="nb-NO" dirty="0">
              <a:solidFill>
                <a:schemeClr val="bg1"/>
              </a:solidFill>
            </a:endParaRPr>
          </a:p>
        </p:txBody>
      </p:sp>
    </p:spTree>
    <p:extLst>
      <p:ext uri="{BB962C8B-B14F-4D97-AF65-F5344CB8AC3E}">
        <p14:creationId xmlns:p14="http://schemas.microsoft.com/office/powerpoint/2010/main" val="237576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2C974-56CA-4786-8656-C4DAEDE6098B}"/>
              </a:ext>
            </a:extLst>
          </p:cNvPr>
          <p:cNvSpPr>
            <a:spLocks noGrp="1"/>
          </p:cNvSpPr>
          <p:nvPr>
            <p:ph type="title"/>
          </p:nvPr>
        </p:nvSpPr>
        <p:spPr/>
        <p:txBody>
          <a:bodyPr/>
          <a:lstStyle/>
          <a:p>
            <a:r>
              <a:rPr lang="nb-NO" dirty="0"/>
              <a:t>Sikker pålogging</a:t>
            </a:r>
          </a:p>
        </p:txBody>
      </p:sp>
      <p:pic>
        <p:nvPicPr>
          <p:cNvPr id="7" name="Picture Placeholder 6">
            <a:extLst>
              <a:ext uri="{FF2B5EF4-FFF2-40B4-BE49-F238E27FC236}">
                <a16:creationId xmlns:a16="http://schemas.microsoft.com/office/drawing/2014/main" xmlns="" id="{725D0BCB-6DBA-4BB2-B5E2-746C22D467FC}"/>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xmlns="" id="{4FB9C718-3BA5-4F81-A3AC-5DB4CAE79A3F}"/>
              </a:ext>
            </a:extLst>
          </p:cNvPr>
          <p:cNvSpPr>
            <a:spLocks noGrp="1"/>
          </p:cNvSpPr>
          <p:nvPr>
            <p:ph type="body" sz="quarter" idx="14"/>
          </p:nvPr>
        </p:nvSpPr>
        <p:spPr/>
        <p:txBody>
          <a:bodyPr/>
          <a:lstStyle/>
          <a:p>
            <a:pPr marL="457200" indent="-457200">
              <a:buFont typeface="+mj-lt"/>
              <a:buAutoNum type="arabicPeriod"/>
            </a:pPr>
            <a:r>
              <a:rPr lang="nb-NO" b="1" dirty="0"/>
              <a:t>To-trinns bekreftelse</a:t>
            </a:r>
          </a:p>
          <a:p>
            <a:pPr marL="457200" indent="-457200">
              <a:buFont typeface="+mj-lt"/>
              <a:buAutoNum type="arabicPeriod"/>
            </a:pPr>
            <a:r>
              <a:rPr lang="nb-NO" b="1" dirty="0">
                <a:solidFill>
                  <a:schemeClr val="bg1">
                    <a:lumMod val="85000"/>
                  </a:schemeClr>
                </a:solidFill>
              </a:rPr>
              <a:t>Bruk unike passord</a:t>
            </a:r>
          </a:p>
          <a:p>
            <a:pPr marL="457200" indent="-457200">
              <a:buFont typeface="+mj-lt"/>
              <a:buAutoNum type="arabicPeriod"/>
            </a:pPr>
            <a:r>
              <a:rPr lang="nb-NO" b="1" dirty="0">
                <a:solidFill>
                  <a:schemeClr val="bg1">
                    <a:lumMod val="85000"/>
                  </a:schemeClr>
                </a:solidFill>
              </a:rPr>
              <a:t>Skriv gjerne ned passordene dine</a:t>
            </a:r>
          </a:p>
          <a:p>
            <a:r>
              <a:rPr lang="nb-NO" dirty="0"/>
              <a:t>To-trinns bekreftelse er en svært god beskyttelse mot at kriminelle kan logge seg på dine tjenester på nett. </a:t>
            </a:r>
          </a:p>
          <a:p>
            <a:r>
              <a:rPr lang="nb-NO" dirty="0"/>
              <a:t>Med to-trinns bekreftelse bekreftes det hvem du er basert på noe du vet (ditt passord) i tillegg til noe du har (en kode på telefon).</a:t>
            </a:r>
          </a:p>
        </p:txBody>
      </p:sp>
      <p:sp>
        <p:nvSpPr>
          <p:cNvPr id="8" name="Text Placeholder 52">
            <a:extLst>
              <a:ext uri="{FF2B5EF4-FFF2-40B4-BE49-F238E27FC236}">
                <a16:creationId xmlns:a16="http://schemas.microsoft.com/office/drawing/2014/main" xmlns="" id="{48B0543F-5147-4FF5-A00A-1B082A9B1F08}"/>
              </a:ext>
            </a:extLst>
          </p:cNvPr>
          <p:cNvSpPr>
            <a:spLocks noGrp="1"/>
          </p:cNvSpPr>
          <p:nvPr>
            <p:ph type="body" sz="quarter" idx="10"/>
          </p:nvPr>
        </p:nvSpPr>
        <p:spPr/>
        <p:txBody>
          <a:bodyPr>
            <a:normAutofit fontScale="92500" lnSpcReduction="10000"/>
          </a:bodyPr>
          <a:lstStyle/>
          <a:p>
            <a:r>
              <a:rPr lang="nb-NO" dirty="0"/>
              <a:t>Bilde: </a:t>
            </a:r>
            <a:r>
              <a:rPr lang="nb-NO" dirty="0" err="1"/>
              <a:t>NorSIS</a:t>
            </a:r>
            <a:endParaRPr lang="nb-NO" dirty="0"/>
          </a:p>
        </p:txBody>
      </p:sp>
    </p:spTree>
    <p:extLst>
      <p:ext uri="{BB962C8B-B14F-4D97-AF65-F5344CB8AC3E}">
        <p14:creationId xmlns:p14="http://schemas.microsoft.com/office/powerpoint/2010/main" val="33725334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2580</Words>
  <Application>Microsoft Office PowerPoint</Application>
  <PresentationFormat>Skjermfremvisning (4:3)</PresentationFormat>
  <Paragraphs>172</Paragraphs>
  <Slides>11</Slides>
  <Notes>11</Notes>
  <HiddenSlides>0</HiddenSlides>
  <MMClips>0</MMClips>
  <ScaleCrop>false</ScaleCrop>
  <HeadingPairs>
    <vt:vector size="4" baseType="variant">
      <vt:variant>
        <vt:lpstr>Tema</vt:lpstr>
      </vt:variant>
      <vt:variant>
        <vt:i4>1</vt:i4>
      </vt:variant>
      <vt:variant>
        <vt:lpstr>Lysbildetitler</vt:lpstr>
      </vt:variant>
      <vt:variant>
        <vt:i4>11</vt:i4>
      </vt:variant>
    </vt:vector>
  </HeadingPairs>
  <TitlesOfParts>
    <vt:vector size="12" baseType="lpstr">
      <vt:lpstr>Office-tema</vt:lpstr>
      <vt:lpstr>Sammen står vi sterkere</vt:lpstr>
      <vt:lpstr>PowerPoint-presentasjon</vt:lpstr>
      <vt:lpstr>Økonomisk svindel på nett</vt:lpstr>
      <vt:lpstr>E-post som angrepsmetode</vt:lpstr>
      <vt:lpstr>Informasjonstyveri</vt:lpstr>
      <vt:lpstr>Direktørsvindel</vt:lpstr>
      <vt:lpstr>Løsepengevirus</vt:lpstr>
      <vt:lpstr>Sikkerhetskopiering</vt:lpstr>
      <vt:lpstr>Sikker pålogging</vt:lpstr>
      <vt:lpstr>Sikker pålogging</vt:lpstr>
      <vt:lpstr>Sikker pålogging</vt:lpstr>
    </vt:vector>
  </TitlesOfParts>
  <Company>Harstad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Sammen står vi sterkere</dc:title>
  <dc:creator>Birgitte Hangeland</dc:creator>
  <cp:lastModifiedBy>Birgitte Hangeland</cp:lastModifiedBy>
  <cp:revision>1</cp:revision>
  <dcterms:created xsi:type="dcterms:W3CDTF">2017-09-21T09:23:12Z</dcterms:created>
  <dcterms:modified xsi:type="dcterms:W3CDTF">2017-09-21T09:23:38Z</dcterms:modified>
</cp:coreProperties>
</file>