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A5BE4-7B37-4894-9256-D7223301255C}" type="datetimeFigureOut">
              <a:rPr lang="nb-NO" smtClean="0"/>
              <a:t>21.09.2017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C0164-545F-4ADB-9BBA-BC95DD0FC90E}" type="slidenum">
              <a:rPr lang="nb-NO" smtClean="0"/>
              <a:t>‹#›</a:t>
            </a:fld>
            <a:endParaRPr lang="nb-NO"/>
          </a:p>
        </p:txBody>
      </p:sp>
    </p:spTree>
    <p:extLst>
      <p:ext uri="{BB962C8B-B14F-4D97-AF65-F5344CB8AC3E}">
        <p14:creationId xmlns:p14="http://schemas.microsoft.com/office/powerpoint/2010/main" val="158914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atatilsynet.no/Sikkerhet-internkontroll/internkontroll_informasjonssikkerhet/Etablering-internkontrol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atatilsynet.no/Sikkerhet-internkontroll/internkontroll_informasjonssikkerh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2018 får Norge nye personvernregler. Innbyggerne får nye og styrkede rettigheter.  Alle virksomheter som behandler personopplysninger om egne ansatte, kunder, brukere eller andre, må følge de nye reglene. Er vi forberedt? Vet vi hva dette vil bety for oss som ansatte eller privatpersoner? Hvilket forhold har vi til våre egne personopplysninger? De fleste er av den oppfatning at de har lite å skjule, men det er likevel en del informasjon som vi gjerne vil ha for oss selv. Hvor sårbare blir vi når vi surfer på nettet eller deler innhold på sosiale medier? Det vi sier og gjør på sosiale medier i fritiden kan også få konsekvenser på jobb.</a:t>
            </a:r>
          </a:p>
        </p:txBody>
      </p:sp>
      <p:sp>
        <p:nvSpPr>
          <p:cNvPr id="4" name="Slide Number Placeholder 3"/>
          <p:cNvSpPr>
            <a:spLocks noGrp="1"/>
          </p:cNvSpPr>
          <p:nvPr>
            <p:ph type="sldNum" sz="quarter" idx="10"/>
          </p:nvPr>
        </p:nvSpPr>
        <p:spPr/>
        <p:txBody>
          <a:bodyPr/>
          <a:lstStyle/>
          <a:p>
            <a:fld id="{36F4F1BF-A0D8-493A-ABD0-0F22D6E9AF8B}" type="slidenum">
              <a:rPr lang="nb-NO" smtClean="0"/>
              <a:t>1</a:t>
            </a:fld>
            <a:endParaRPr lang="nb-NO"/>
          </a:p>
        </p:txBody>
      </p:sp>
    </p:spTree>
    <p:extLst>
      <p:ext uri="{BB962C8B-B14F-4D97-AF65-F5344CB8AC3E}">
        <p14:creationId xmlns:p14="http://schemas.microsoft.com/office/powerpoint/2010/main" val="377282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Dette</a:t>
            </a:r>
            <a:r>
              <a:rPr lang="nb-NO" baseline="0" dirty="0"/>
              <a:t> er et eksempel på hvordan </a:t>
            </a:r>
            <a:r>
              <a:rPr lang="nb-NO" baseline="0" dirty="0" err="1"/>
              <a:t>Ikomm</a:t>
            </a:r>
            <a:r>
              <a:rPr lang="nb-NO" baseline="0" dirty="0"/>
              <a:t>, som er leverandør av IT-drift og rådgivningstjenester har jobbet for å forberede seg på å ivareta kravene i GDPR. </a:t>
            </a:r>
            <a:r>
              <a:rPr lang="nb-NO" baseline="0" dirty="0" err="1"/>
              <a:t>Ikomm</a:t>
            </a:r>
            <a:r>
              <a:rPr lang="nb-NO" baseline="0" dirty="0"/>
              <a:t> er sertifisert innen ISO 27001 (informasjonssikkerhet) og ISO 9001 (kvalitet). Gjennom dette har organisasjonen jobbet mye med spørsmål som dreier seg om styringssystem for informasjonssikkerhet og har etablert systemer omkring arbeidet med risikovurderinger osv.</a:t>
            </a:r>
            <a:r>
              <a:rPr lang="nb-NO"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a:t>Ikomm</a:t>
            </a:r>
            <a:r>
              <a:rPr lang="nb-NO" dirty="0"/>
              <a:t> har satt seg inn i nytt regelverk og vurdert sitt eget styringssystem for informasjonssikkerhet. </a:t>
            </a:r>
            <a:r>
              <a:rPr lang="nb-NO" baseline="0" dirty="0" err="1"/>
              <a:t>Ikomm</a:t>
            </a:r>
            <a:r>
              <a:rPr lang="nb-NO" baseline="0" dirty="0"/>
              <a:t> har et eget sikkerhetsteam men har likevel valgt å utnevne personvernombud for å sikre at alle forhold knyttet til personvern og informasjonssikkerhet ivaretas.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Personvernombudets viktigste rolle er å holde oversikt på hvordan virksomheten arbeider med personvern, hvilke personopplysninger virksomheten behandler,</a:t>
            </a:r>
            <a:r>
              <a:rPr lang="nb-NO" dirty="0"/>
              <a:t> og være kontaktpunkt med våre kunder og samarbeidspartnere i spørsmål som angår personvern,</a:t>
            </a:r>
            <a:r>
              <a:rPr lang="nb-NO" baseline="0" dirty="0"/>
              <a:t> og bidra til at personvern har tilstrekkelig fokus i virksomheten, blant annet gjennom internopplæringsaktiviteter. </a:t>
            </a:r>
          </a:p>
        </p:txBody>
      </p:sp>
      <p:sp>
        <p:nvSpPr>
          <p:cNvPr id="4" name="Slide Number Placeholder 3"/>
          <p:cNvSpPr>
            <a:spLocks noGrp="1"/>
          </p:cNvSpPr>
          <p:nvPr>
            <p:ph type="sldNum" sz="quarter" idx="10"/>
          </p:nvPr>
        </p:nvSpPr>
        <p:spPr/>
        <p:txBody>
          <a:bodyPr/>
          <a:lstStyle/>
          <a:p>
            <a:fld id="{36F4F1BF-A0D8-493A-ABD0-0F22D6E9AF8B}" type="slidenum">
              <a:rPr lang="nb-NO" smtClean="0"/>
              <a:t>10</a:t>
            </a:fld>
            <a:endParaRPr lang="nb-NO"/>
          </a:p>
        </p:txBody>
      </p:sp>
    </p:spTree>
    <p:extLst>
      <p:ext uri="{BB962C8B-B14F-4D97-AF65-F5344CB8AC3E}">
        <p14:creationId xmlns:p14="http://schemas.microsoft.com/office/powerpoint/2010/main" val="53234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Sosiale medier er en del av hverdagen</a:t>
            </a:r>
            <a:r>
              <a:rPr lang="nb-NO" baseline="0" dirty="0"/>
              <a:t> i veldig mye av det vi gjør. Vi leser nyheter, snakker med venner og kjente, deler ting, og forteller om hverdagen vår. Også virksomheter tar i bruk sosiale medier i stor grad, for å holde seg aktuelle og være tilgjengelig for målgruppen sin.</a:t>
            </a:r>
          </a:p>
          <a:p>
            <a:endParaRPr lang="nb-NO" baseline="0" dirty="0"/>
          </a:p>
          <a:p>
            <a:r>
              <a:rPr lang="nb-NO" baseline="0" dirty="0"/>
              <a:t>Så når sosiale medier er en såpass viktig del av livet vårt, burde vi selvfølgelig sørge for sikkerheten der også. Akkurat som legitime aktører, forsøker også svindlere og kriminelle å nå ut til folk gjennom sosiale medier. Du kan faktisk risikere å være en trussel mot deg selv også, om du ikke er påpasselig med hvordan du handler på sosiale medier.</a:t>
            </a:r>
          </a:p>
          <a:p>
            <a:endParaRPr lang="nb-NO" baseline="0" dirty="0"/>
          </a:p>
          <a:p>
            <a:r>
              <a:rPr lang="nb-NO" baseline="0" dirty="0"/>
              <a:t>Er du for eksempel klar over hvem som kan se det du deler? De fleste nettsider og apper lar deg kontrollere innsynet til en viss grad, og de fleste er kjent med forskjellen på at noe er synlig for venner, og at noe er synlig for offentligheten. Men ikke alle er klar over at offentligheten i denne forstand også inkluderer søkemotorene. Selv om det er greit for deg at alle Facebook-brukere skal kunne se noe du har kommentert, er det greit for deg at det dukker opp når man søker på navnet ditt i Google? Og ikke alle tenker over at når du deler noe med vennene dine, så vil også de vennenes venner muligens kunne se det.</a:t>
            </a:r>
          </a:p>
        </p:txBody>
      </p:sp>
      <p:sp>
        <p:nvSpPr>
          <p:cNvPr id="4" name="Slide Number Placeholder 3"/>
          <p:cNvSpPr>
            <a:spLocks noGrp="1"/>
          </p:cNvSpPr>
          <p:nvPr>
            <p:ph type="sldNum" sz="quarter" idx="10"/>
          </p:nvPr>
        </p:nvSpPr>
        <p:spPr/>
        <p:txBody>
          <a:bodyPr/>
          <a:lstStyle/>
          <a:p>
            <a:fld id="{36F4F1BF-A0D8-493A-ABD0-0F22D6E9AF8B}" type="slidenum">
              <a:rPr lang="nb-NO" smtClean="0"/>
              <a:t>2</a:t>
            </a:fld>
            <a:endParaRPr lang="nb-NO"/>
          </a:p>
        </p:txBody>
      </p:sp>
    </p:spTree>
    <p:extLst>
      <p:ext uri="{BB962C8B-B14F-4D97-AF65-F5344CB8AC3E}">
        <p14:creationId xmlns:p14="http://schemas.microsoft.com/office/powerpoint/2010/main" val="205418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 fleste har nok</a:t>
            </a:r>
            <a:r>
              <a:rPr lang="nb-NO" baseline="0" dirty="0"/>
              <a:t> sett en falsk konkurranse på Facebook før. Kun ved å tagge noen og følge en lenke skal man kunne «vinne» en splitter ny iPhone, en bil, eller noe annet som også virker for godt til å være sant</a:t>
            </a:r>
            <a:r>
              <a:rPr lang="nb-NO" dirty="0"/>
              <a:t>. I slike «konkurranser» misbruker svindlerne</a:t>
            </a:r>
            <a:r>
              <a:rPr lang="nb-NO" baseline="0" dirty="0"/>
              <a:t> merkevaren til kjente og pålitelige aktører for å få folk til å tro på dem. </a:t>
            </a:r>
          </a:p>
          <a:p>
            <a:endParaRPr lang="nb-NO" baseline="0" dirty="0"/>
          </a:p>
          <a:p>
            <a:r>
              <a:rPr lang="nb-NO" baseline="0" dirty="0"/>
              <a:t>Noen tegn på at en konkurranse er falsk:</a:t>
            </a:r>
          </a:p>
          <a:p>
            <a:pPr marL="171450" indent="-171450">
              <a:buFont typeface="Arial" panose="020B0604020202020204" pitchFamily="34" charset="0"/>
              <a:buChar char="•"/>
            </a:pPr>
            <a:r>
              <a:rPr lang="nb-NO" baseline="0" dirty="0"/>
              <a:t>Premien virker for god til å være sann. «</a:t>
            </a:r>
            <a:r>
              <a:rPr lang="nb-NO" baseline="0" dirty="0" err="1"/>
              <a:t>There’s</a:t>
            </a:r>
            <a:r>
              <a:rPr lang="nb-NO" baseline="0" dirty="0"/>
              <a:t> </a:t>
            </a:r>
            <a:r>
              <a:rPr lang="nb-NO" baseline="0" dirty="0" err="1"/>
              <a:t>no</a:t>
            </a:r>
            <a:r>
              <a:rPr lang="nb-NO" baseline="0" dirty="0"/>
              <a:t> </a:t>
            </a:r>
            <a:r>
              <a:rPr lang="nb-NO" baseline="0" dirty="0" err="1"/>
              <a:t>such</a:t>
            </a:r>
            <a:r>
              <a:rPr lang="nb-NO" baseline="0" dirty="0"/>
              <a:t> </a:t>
            </a:r>
            <a:r>
              <a:rPr lang="nb-NO" baseline="0" dirty="0" err="1"/>
              <a:t>thing</a:t>
            </a:r>
            <a:r>
              <a:rPr lang="nb-NO" baseline="0" dirty="0"/>
              <a:t> as a </a:t>
            </a:r>
            <a:r>
              <a:rPr lang="nb-NO" baseline="0" dirty="0" err="1"/>
              <a:t>free</a:t>
            </a:r>
            <a:r>
              <a:rPr lang="nb-NO" baseline="0" dirty="0"/>
              <a:t> </a:t>
            </a:r>
            <a:r>
              <a:rPr lang="nb-NO" baseline="0" dirty="0" err="1"/>
              <a:t>lunch</a:t>
            </a:r>
            <a:r>
              <a:rPr lang="nb-NO" baseline="0" dirty="0"/>
              <a:t>», og når noe virker for godt til å være sant, er det som regel det.</a:t>
            </a:r>
          </a:p>
          <a:p>
            <a:pPr marL="171450" indent="-171450">
              <a:buFont typeface="Arial" panose="020B0604020202020204" pitchFamily="34" charset="0"/>
              <a:buChar char="•"/>
            </a:pPr>
            <a:r>
              <a:rPr lang="nb-NO" baseline="0" dirty="0"/>
              <a:t>Firmaet som brukes har ikke nevnt «konkurransen» gjennom noen av sine offisielle kanaler. </a:t>
            </a:r>
          </a:p>
          <a:p>
            <a:pPr marL="171450" indent="-171450">
              <a:buFont typeface="Arial" panose="020B0604020202020204" pitchFamily="34" charset="0"/>
              <a:buChar char="•"/>
            </a:pPr>
            <a:r>
              <a:rPr lang="nb-NO" baseline="0" dirty="0"/>
              <a:t>«Konkurransesiden» er nylig opprettet, og har lite eller ikke noe annet innhold, til tross for at den prøver å fremstille seg selv som den offisielle siden til et stort firma.</a:t>
            </a:r>
          </a:p>
          <a:p>
            <a:pPr marL="171450" indent="-171450">
              <a:buFont typeface="Arial" panose="020B0604020202020204" pitchFamily="34" charset="0"/>
              <a:buChar char="•"/>
            </a:pPr>
            <a:r>
              <a:rPr lang="nb-NO" baseline="0" dirty="0"/>
              <a:t>Du blir bedt om å dele eller tagge venner, dette er faktisk ikke tillatt etter Facebooks egne regler for konkurranser. Seriøse aktører vil derfor aldri markedsføre konkurranser på den måten.</a:t>
            </a:r>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En enkel metode for å undersøke om en konkurranse er ekte eller ikke, er å undersøke om siden som har lagt den ut er ekte eller falsk. En ekte side for et større selskap som f.eks. IKEA vil gjerne være verifisert (se etter det blå hake-ikonet), som betyr at den er bekreftet ekte.</a:t>
            </a:r>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Om du biter på en falsk konkurranse vil personopplysningene du oppgir ofte bli solgt videre til useriøse tredjeparter, og brukt til f.eks. </a:t>
            </a:r>
            <a:r>
              <a:rPr lang="nb-NO" baseline="0" dirty="0" err="1"/>
              <a:t>telemarketing</a:t>
            </a:r>
            <a:r>
              <a:rPr lang="nb-NO" baseline="0" dirty="0"/>
              <a:t>.</a:t>
            </a:r>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Om du ser en falsk konkurranse på Facebook:</a:t>
            </a:r>
          </a:p>
          <a:p>
            <a:pPr marL="171450" indent="-171450">
              <a:buFont typeface="Arial" panose="020B0604020202020204" pitchFamily="34" charset="0"/>
              <a:buChar char="•"/>
            </a:pPr>
            <a:r>
              <a:rPr lang="nb-NO" baseline="0" dirty="0"/>
              <a:t>Ikke del, lik, tag eller kommenter. Husk at om du sprer konkurransen på Facebook kan det bidra til at flere går på.</a:t>
            </a:r>
          </a:p>
          <a:p>
            <a:pPr marL="171450" indent="-171450">
              <a:buFont typeface="Arial" panose="020B0604020202020204" pitchFamily="34" charset="0"/>
              <a:buChar char="•"/>
            </a:pPr>
            <a:r>
              <a:rPr lang="nb-NO" baseline="0" dirty="0"/>
              <a:t>Om du ser venner eller kjente som har kommentert, si fra til dem at konkurransen er falsk, slik at de fjerner kommentaren og dermed ikke lenger bidrar til å spre svindelforsøket.</a:t>
            </a:r>
          </a:p>
          <a:p>
            <a:pPr marL="171450" indent="-171450">
              <a:buFont typeface="Arial" panose="020B0604020202020204" pitchFamily="34" charset="0"/>
              <a:buChar char="•"/>
            </a:pPr>
            <a:r>
              <a:rPr lang="nb-NO" baseline="0" dirty="0"/>
              <a:t>Meld fra til selskapet som misbrukes. Om f.eks. en falsk Facebook-side for Eplehuset lokker med gratis iPhone, burde du henvende deg til Eplehuset og sørge for at de er oppmerksomme på saken.</a:t>
            </a:r>
          </a:p>
          <a:p>
            <a:pPr marL="171450" indent="-171450">
              <a:buFont typeface="Arial" panose="020B0604020202020204" pitchFamily="34" charset="0"/>
              <a:buChar char="•"/>
            </a:pPr>
            <a:r>
              <a:rPr lang="nb-NO" baseline="0" dirty="0"/>
              <a:t>Rapporter innlegget som spam eller svindel.</a:t>
            </a:r>
          </a:p>
        </p:txBody>
      </p:sp>
      <p:sp>
        <p:nvSpPr>
          <p:cNvPr id="4" name="Slide Number Placeholder 3"/>
          <p:cNvSpPr>
            <a:spLocks noGrp="1"/>
          </p:cNvSpPr>
          <p:nvPr>
            <p:ph type="sldNum" sz="quarter" idx="10"/>
          </p:nvPr>
        </p:nvSpPr>
        <p:spPr/>
        <p:txBody>
          <a:bodyPr/>
          <a:lstStyle/>
          <a:p>
            <a:fld id="{36F4F1BF-A0D8-493A-ABD0-0F22D6E9AF8B}" type="slidenum">
              <a:rPr lang="nb-NO" smtClean="0"/>
              <a:t>3</a:t>
            </a:fld>
            <a:endParaRPr lang="nb-NO"/>
          </a:p>
        </p:txBody>
      </p:sp>
    </p:spTree>
    <p:extLst>
      <p:ext uri="{BB962C8B-B14F-4D97-AF65-F5344CB8AC3E}">
        <p14:creationId xmlns:p14="http://schemas.microsoft.com/office/powerpoint/2010/main" val="286260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Vi endrer ofte adferd på</a:t>
            </a:r>
            <a:r>
              <a:rPr lang="nb-NO" baseline="0" dirty="0"/>
              <a:t> nettet. Når vi ytrer oss i sosiale medier ytrer vi oss ofte annerledes enn i den fysiske verden; noen er mer spontane, mer direkte, og ytrer seg uten filter.</a:t>
            </a:r>
          </a:p>
          <a:p>
            <a:endParaRPr lang="nb-NO" baseline="0" dirty="0"/>
          </a:p>
          <a:p>
            <a:r>
              <a:rPr lang="nb-NO" baseline="0" dirty="0"/>
              <a:t>Ikke like mange tenker over at med litt uflaks så kan man kan risikere å ikke kunne fjerne en slik ytring. Når man sier noe i en samtale ansikt til ansikt, er det ingen som tar opp eller skriver det ned, og ord og setninger blir gjerne delvis glemt. Men når du har skrevet noe og lagt det ut på nett står det der, svart på hvitt. Det vil bli liggende der for alltid om ikke du fjerner det, og det kan du ikke gjøre om du f.eks. skulle glemme passordet ditt, som folk ofte gjør.</a:t>
            </a:r>
          </a:p>
          <a:p>
            <a:endParaRPr lang="nb-NO" baseline="0" dirty="0"/>
          </a:p>
          <a:p>
            <a:r>
              <a:rPr lang="nb-NO" baseline="0" dirty="0"/>
              <a:t>I tillegg til det du legger ut selv, vær kritisk til hva du deler av andres saker. Husk at det finnes ting som falske konkurranser, som lokker andre til å bli svindlet, og falske nyheter som kan masse-påvirke folks meninger i feil retning.</a:t>
            </a:r>
          </a:p>
          <a:p>
            <a:r>
              <a:rPr lang="nb-NO" baseline="0" dirty="0"/>
              <a:t>Husk også at du representerer arbeidsplassen din på nett. </a:t>
            </a:r>
          </a:p>
          <a:p>
            <a:endParaRPr lang="nb-NO" baseline="0" dirty="0"/>
          </a:p>
          <a:p>
            <a:pPr marL="171450" indent="-171450">
              <a:buFont typeface="Arial" charset="0"/>
              <a:buChar char="•"/>
            </a:pPr>
            <a:r>
              <a:rPr lang="nb-NO" dirty="0"/>
              <a:t>Vurder hvordan du fremstiller deg selv på ulike sosiale medier.</a:t>
            </a:r>
          </a:p>
          <a:p>
            <a:pPr marL="171450" indent="-171450">
              <a:buFont typeface="Arial" charset="0"/>
              <a:buChar char="•"/>
            </a:pPr>
            <a:r>
              <a:rPr lang="nb-NO" dirty="0"/>
              <a:t>Vær bevisst på hva slags personlig informasjon du publiserer.</a:t>
            </a:r>
          </a:p>
          <a:p>
            <a:pPr marL="171450" indent="-171450">
              <a:buFont typeface="Arial" charset="0"/>
              <a:buChar char="•"/>
            </a:pPr>
            <a:r>
              <a:rPr lang="nb-NO" b="1" dirty="0"/>
              <a:t>F</a:t>
            </a:r>
            <a:r>
              <a:rPr lang="nb-NO" dirty="0"/>
              <a:t>orvent at alle kan se informasjonen du deler, både om jobb og privatliv.</a:t>
            </a:r>
          </a:p>
          <a:p>
            <a:pPr marL="171450" indent="-171450">
              <a:buFont typeface="Arial" charset="0"/>
              <a:buChar char="•"/>
            </a:pPr>
            <a:r>
              <a:rPr lang="nb-NO" dirty="0"/>
              <a:t>Ikke legg ut informasjon om venner eller kolleger uten tillatelse.</a:t>
            </a:r>
          </a:p>
          <a:p>
            <a:pPr marL="171450" indent="-171450">
              <a:buFont typeface="Arial" charset="0"/>
              <a:buChar char="•"/>
            </a:pPr>
            <a:r>
              <a:rPr lang="nb-NO" dirty="0"/>
              <a:t>Vil publikum forstå forskjellen på hva du gjør i privat sammenheng og i profesjonell sammenheng?</a:t>
            </a:r>
          </a:p>
          <a:p>
            <a:endParaRPr lang="nb-NO" baseline="0" dirty="0"/>
          </a:p>
        </p:txBody>
      </p:sp>
      <p:sp>
        <p:nvSpPr>
          <p:cNvPr id="4" name="Slide Number Placeholder 3"/>
          <p:cNvSpPr>
            <a:spLocks noGrp="1"/>
          </p:cNvSpPr>
          <p:nvPr>
            <p:ph type="sldNum" sz="quarter" idx="10"/>
          </p:nvPr>
        </p:nvSpPr>
        <p:spPr/>
        <p:txBody>
          <a:bodyPr/>
          <a:lstStyle/>
          <a:p>
            <a:fld id="{36F4F1BF-A0D8-493A-ABD0-0F22D6E9AF8B}" type="slidenum">
              <a:rPr lang="nb-NO" smtClean="0"/>
              <a:t>4</a:t>
            </a:fld>
            <a:endParaRPr lang="nb-NO"/>
          </a:p>
        </p:txBody>
      </p:sp>
    </p:spTree>
    <p:extLst>
      <p:ext uri="{BB962C8B-B14F-4D97-AF65-F5344CB8AC3E}">
        <p14:creationId xmlns:p14="http://schemas.microsoft.com/office/powerpoint/2010/main" val="54914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løpet av de to siste årene har ca. 170 000 personer over 18 år opplevd at noen har brukt deres identitet til å begå straffbare handlinger, og den årlige undersøkelsen «ID-tyveri og sikkerhet for egen identitet» viser at antallet øker gradvis. </a:t>
            </a:r>
            <a:endParaRPr lang="nb-NO" baseline="0" dirty="0"/>
          </a:p>
          <a:p>
            <a:pPr marL="0" indent="0">
              <a:buFontTx/>
              <a:buNone/>
            </a:pPr>
            <a:r>
              <a:rPr lang="nb-NO" dirty="0"/>
              <a:t>ID-tyveri</a:t>
            </a:r>
            <a:r>
              <a:rPr lang="nb-NO" baseline="0" dirty="0"/>
              <a:t> er svært inngripende for de som rammes. De økonomiske konsekvensene kan blir store og det kan ta mye krefter og mange timer å rydde opp i etterkant.</a:t>
            </a:r>
          </a:p>
          <a:p>
            <a:pPr marL="0" indent="0">
              <a:buFontTx/>
              <a:buNone/>
            </a:pPr>
            <a:endParaRPr lang="nb-NO" baseline="0" dirty="0"/>
          </a:p>
          <a:p>
            <a:pPr marL="0" indent="0">
              <a:buFontTx/>
              <a:buNone/>
            </a:pPr>
            <a:r>
              <a:rPr lang="nb-NO" baseline="0" dirty="0"/>
              <a:t>Her er noen råd for hvordan man kan forebygge ID-tyveri:</a:t>
            </a:r>
            <a:endParaRPr lang="nb-NO" dirty="0"/>
          </a:p>
          <a:p>
            <a:pPr marL="171450" indent="-171450">
              <a:buFont typeface="Arial" panose="020B0604020202020204" pitchFamily="34" charset="0"/>
              <a:buChar char="•"/>
            </a:pPr>
            <a:r>
              <a:rPr lang="nb-NO" dirty="0"/>
              <a:t>Ikke oppgi personlig informasjon til ukjente over Internett, på telefon eller e-post uten at det er du selv som har initiert det.</a:t>
            </a:r>
          </a:p>
          <a:p>
            <a:pPr marL="171450" indent="-171450">
              <a:buFont typeface="Arial" panose="020B0604020202020204" pitchFamily="34" charset="0"/>
              <a:buChar char="•"/>
            </a:pPr>
            <a:r>
              <a:rPr lang="nb-NO" dirty="0"/>
              <a:t>Klikk aldri på lenker i e-post for å legge inn personinformasjon på siden du kommer til. Skriv heller inn adressen du kjenner fra før. Sjekk at forbindelsen er kryptert.</a:t>
            </a:r>
          </a:p>
          <a:p>
            <a:pPr marL="171450" indent="-171450">
              <a:buFont typeface="Arial" panose="020B0604020202020204" pitchFamily="34" charset="0"/>
              <a:buChar char="•"/>
            </a:pPr>
            <a:r>
              <a:rPr lang="nb-NO" dirty="0"/>
              <a:t>Legg aldri igjen personinformasjon hos bedrifter du ikke vet nok om.</a:t>
            </a:r>
          </a:p>
          <a:p>
            <a:pPr marL="171450" indent="-171450">
              <a:buFont typeface="Arial" panose="020B0604020202020204" pitchFamily="34" charset="0"/>
              <a:buChar char="•"/>
            </a:pPr>
            <a:r>
              <a:rPr lang="nb-NO" dirty="0"/>
              <a:t>Lås postkassen din for å hindre tyveri av personopplysninger som kommer i posten.</a:t>
            </a:r>
          </a:p>
          <a:p>
            <a:pPr marL="171450" indent="-171450">
              <a:buFont typeface="Arial" panose="020B0604020202020204" pitchFamily="34" charset="0"/>
              <a:buChar char="•"/>
            </a:pPr>
            <a:r>
              <a:rPr lang="nb-NO" dirty="0"/>
              <a:t>Riv i stykker eller brenn dokumenter som inneholder personopplysninger før de kastes.</a:t>
            </a:r>
          </a:p>
          <a:p>
            <a:pPr marL="171450" indent="-171450">
              <a:buFont typeface="Arial" panose="020B0604020202020204" pitchFamily="34" charset="0"/>
              <a:buChar char="•"/>
            </a:pPr>
            <a:r>
              <a:rPr lang="nb-NO" dirty="0"/>
              <a:t>Begrens antall kort og personopplysninger i lommebok og vesker.</a:t>
            </a:r>
          </a:p>
          <a:p>
            <a:pPr marL="171450" indent="-171450">
              <a:buFont typeface="Arial" panose="020B0604020202020204" pitchFamily="34" charset="0"/>
              <a:buChar char="•"/>
            </a:pPr>
            <a:endParaRPr lang="nb-NO" dirty="0"/>
          </a:p>
          <a:p>
            <a:r>
              <a:rPr lang="nb-NO" i="1" noProof="0" dirty="0"/>
              <a:t>*** Les opp resten ved behov for en full gjennomgang. Ellers er det bare å gå videre</a:t>
            </a:r>
          </a:p>
          <a:p>
            <a:endParaRPr lang="nb-NO" i="1" noProof="0" dirty="0"/>
          </a:p>
          <a:p>
            <a:r>
              <a:rPr lang="nb-NO" dirty="0"/>
              <a:t>Faresignaler som kan være en indikasjon på at du muligens er utsatt for ID-tyveri er:</a:t>
            </a:r>
          </a:p>
          <a:p>
            <a:pPr marL="171450" indent="-171450">
              <a:buChar char="•"/>
            </a:pPr>
            <a:r>
              <a:rPr lang="nb-NO" dirty="0"/>
              <a:t>Du mottar regninger for produkter du selv ikke har bestilt.</a:t>
            </a:r>
          </a:p>
          <a:p>
            <a:pPr marL="171450" indent="-171450">
              <a:buChar char="•"/>
            </a:pPr>
            <a:r>
              <a:rPr lang="nb-NO" dirty="0"/>
              <a:t>Faktura for kredittkort inneholder ukjente transaksjoner.</a:t>
            </a:r>
          </a:p>
          <a:p>
            <a:pPr marL="171450" indent="-171450">
              <a:buChar char="•"/>
            </a:pPr>
            <a:r>
              <a:rPr lang="nb-NO" dirty="0"/>
              <a:t>Du mottar bekreftelse på kreditt eller kredittramme uten å ha spurt om det.</a:t>
            </a:r>
          </a:p>
          <a:p>
            <a:pPr marL="171450" indent="-171450">
              <a:buChar char="•"/>
            </a:pPr>
            <a:r>
              <a:rPr lang="nb-NO" dirty="0"/>
              <a:t>Du mottar varsel om adresseendring.</a:t>
            </a:r>
          </a:p>
          <a:p>
            <a:pPr marL="171450" indent="-171450">
              <a:buChar char="•"/>
            </a:pPr>
            <a:r>
              <a:rPr lang="nb-NO" dirty="0"/>
              <a:t>Du mottar telefon eller brev om kjøp du ikke har gjennomført.</a:t>
            </a:r>
          </a:p>
          <a:p>
            <a:pPr marL="171450" indent="-171450">
              <a:buChar char="•"/>
            </a:pPr>
            <a:r>
              <a:rPr lang="nb-NO" dirty="0"/>
              <a:t>Du mottar gjenpartsbrev etter kredittsjekk uten selv å ha initiert det.</a:t>
            </a:r>
          </a:p>
          <a:p>
            <a:pPr marL="171450" indent="-171450">
              <a:buChar char="•"/>
            </a:pPr>
            <a:r>
              <a:rPr lang="nb-NO" dirty="0"/>
              <a:t>Du får adressert post du ikke forstår grunnlaget for, for eksempel en faktura, et avtaleforslag, osv.</a:t>
            </a:r>
          </a:p>
          <a:p>
            <a:endParaRPr lang="nb-NO" dirty="0"/>
          </a:p>
          <a:p>
            <a:r>
              <a:rPr lang="nb-NO" b="1" dirty="0"/>
              <a:t>Anmeld til politiet om du blir utsatt for ID-tyveri!</a:t>
            </a:r>
          </a:p>
        </p:txBody>
      </p:sp>
      <p:sp>
        <p:nvSpPr>
          <p:cNvPr id="4" name="Slide Number Placeholder 3"/>
          <p:cNvSpPr>
            <a:spLocks noGrp="1"/>
          </p:cNvSpPr>
          <p:nvPr>
            <p:ph type="sldNum" sz="quarter" idx="10"/>
          </p:nvPr>
        </p:nvSpPr>
        <p:spPr/>
        <p:txBody>
          <a:bodyPr/>
          <a:lstStyle/>
          <a:p>
            <a:fld id="{36F4F1BF-A0D8-493A-ABD0-0F22D6E9AF8B}" type="slidenum">
              <a:rPr lang="nb-NO" smtClean="0"/>
              <a:t>5</a:t>
            </a:fld>
            <a:endParaRPr lang="nb-NO"/>
          </a:p>
        </p:txBody>
      </p:sp>
    </p:spTree>
    <p:extLst>
      <p:ext uri="{BB962C8B-B14F-4D97-AF65-F5344CB8AC3E}">
        <p14:creationId xmlns:p14="http://schemas.microsoft.com/office/powerpoint/2010/main" val="141930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Retten til privatliv er viktig for oss, men har en verdi som er vanskelig å måle. Mange ser verdien først når opplysninger om oss alt har havnet på avveie.</a:t>
            </a:r>
          </a:p>
          <a:p>
            <a:endParaRPr lang="nb-NO" dirty="0"/>
          </a:p>
          <a:p>
            <a:r>
              <a:rPr lang="nb-NO" dirty="0"/>
              <a:t>Vi har alle noe vi ikke vil dele med andre. Ikke fordi det er ulovlig eller noe vi må skjule, men rett og slett fordi det er privat. Kort fortalt handler personvern om retten til privatliv og retten til å bestemme over egne personopplysninger.</a:t>
            </a:r>
          </a:p>
          <a:p>
            <a:endParaRPr lang="nb-NO" i="1" noProof="0" dirty="0"/>
          </a:p>
          <a:p>
            <a:r>
              <a:rPr lang="nb-NO" i="1" noProof="0" dirty="0"/>
              <a:t>*** Les opp resten ved behov for en full gjennomgang. Ellers er det bare å gå videre</a:t>
            </a:r>
            <a:endParaRPr lang="nb-NO" dirty="0"/>
          </a:p>
          <a:p>
            <a:endParaRPr lang="nb-NO" dirty="0"/>
          </a:p>
          <a:p>
            <a:pPr fontAlgn="base"/>
            <a:r>
              <a:rPr lang="nb-NO" sz="1200" b="0" i="0" kern="1200" dirty="0">
                <a:solidFill>
                  <a:schemeClr val="tx1"/>
                </a:solidFill>
                <a:effectLst/>
                <a:latin typeface="+mn-lt"/>
                <a:ea typeface="+mn-ea"/>
                <a:cs typeface="+mn-cs"/>
              </a:rPr>
              <a:t>Alle mennesker har en ukrenkelig egenverdi. Som enkeltmenneske har du derfor rett på en privat sfære som du selv kontrollerer, hvor du kan handle fritt uten tvang eller innblanding fra staten eller andre mennesker. Dette prinsippet er blant annet forankret i Den europeiske menneskerettighetskonvensjonen, hvor det heter:</a:t>
            </a:r>
          </a:p>
          <a:p>
            <a:pPr fontAlgn="base"/>
            <a:r>
              <a:rPr lang="nb-NO" sz="1200" b="0" i="0" kern="1200" dirty="0">
                <a:solidFill>
                  <a:schemeClr val="tx1"/>
                </a:solidFill>
                <a:effectLst/>
                <a:latin typeface="+mn-lt"/>
                <a:ea typeface="+mn-ea"/>
                <a:cs typeface="+mn-cs"/>
              </a:rPr>
              <a:t>Enhver har rett til respekt for sitt privatliv og familieliv, sitt hjem og sin korrespondanse.</a:t>
            </a:r>
          </a:p>
          <a:p>
            <a:pPr fontAlgn="base"/>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EMK artikkel 8.</a:t>
            </a:r>
            <a:endParaRPr lang="nb-NO" sz="1200" b="0" i="0" kern="1200" dirty="0">
              <a:solidFill>
                <a:schemeClr val="tx1"/>
              </a:solidFill>
              <a:effectLst/>
              <a:latin typeface="+mn-lt"/>
              <a:ea typeface="+mn-ea"/>
              <a:cs typeface="+mn-cs"/>
            </a:endParaRPr>
          </a:p>
          <a:p>
            <a:pPr fontAlgn="base"/>
            <a:r>
              <a:rPr lang="nb-NO" sz="1200" b="0" i="0" kern="1200" dirty="0">
                <a:solidFill>
                  <a:schemeClr val="tx1"/>
                </a:solidFill>
                <a:effectLst/>
                <a:latin typeface="+mn-lt"/>
                <a:ea typeface="+mn-ea"/>
                <a:cs typeface="+mn-cs"/>
              </a:rPr>
              <a:t>Den 13. mai 2014 vedtok Stortinget å styrke vernet om den personlige </a:t>
            </a:r>
            <a:r>
              <a:rPr lang="nb-NO" sz="1200" b="0" i="1" kern="1200" dirty="0">
                <a:solidFill>
                  <a:schemeClr val="tx1"/>
                </a:solidFill>
                <a:effectLst/>
                <a:latin typeface="+mn-lt"/>
                <a:ea typeface="+mn-ea"/>
                <a:cs typeface="+mn-cs"/>
              </a:rPr>
              <a:t>integritet</a:t>
            </a:r>
            <a:r>
              <a:rPr lang="nb-NO" sz="1200" b="0" i="0" kern="1200" dirty="0">
                <a:solidFill>
                  <a:schemeClr val="tx1"/>
                </a:solidFill>
                <a:effectLst/>
                <a:latin typeface="+mn-lt"/>
                <a:ea typeface="+mn-ea"/>
                <a:cs typeface="+mn-cs"/>
              </a:rPr>
              <a:t>, ved å ta bestemmelsen om personvern inn i Grunnloven.</a:t>
            </a:r>
          </a:p>
          <a:p>
            <a:pPr fontAlgn="base"/>
            <a:r>
              <a:rPr lang="nb-NO" sz="1200" b="0" i="0" kern="1200" dirty="0">
                <a:solidFill>
                  <a:schemeClr val="tx1"/>
                </a:solidFill>
                <a:effectLst/>
                <a:latin typeface="+mn-lt"/>
                <a:ea typeface="+mn-ea"/>
                <a:cs typeface="+mn-cs"/>
              </a:rPr>
              <a:t>Enhver har rett til respekt for sitt privatliv og familieliv, sitt hjem og sin kommunikasjon. Husransakelse må ikke finne sted, unntatt i kriminelle tilfeller. Statens myndigheter skal sikre et vern om den personlige integritet.</a:t>
            </a:r>
          </a:p>
          <a:p>
            <a:pPr fontAlgn="base"/>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Grunnloven § 102.</a:t>
            </a:r>
          </a:p>
          <a:p>
            <a:pPr fontAlgn="base"/>
            <a:endParaRPr lang="nb-NO" sz="1200" b="0" i="0" kern="1200" dirty="0">
              <a:solidFill>
                <a:schemeClr val="tx1"/>
              </a:solidFill>
              <a:effectLst/>
              <a:latin typeface="+mn-lt"/>
              <a:ea typeface="+mn-ea"/>
              <a:cs typeface="+mn-cs"/>
            </a:endParaRPr>
          </a:p>
          <a:p>
            <a:pPr fontAlgn="base"/>
            <a:r>
              <a:rPr lang="nb-NO" sz="1200" b="1" i="0" kern="1200" dirty="0">
                <a:solidFill>
                  <a:schemeClr val="tx1"/>
                </a:solidFill>
                <a:effectLst/>
                <a:latin typeface="+mn-lt"/>
                <a:ea typeface="+mn-ea"/>
                <a:cs typeface="+mn-cs"/>
              </a:rPr>
              <a:t>Viktig i et demokratisk samfunn</a:t>
            </a:r>
          </a:p>
          <a:p>
            <a:pPr fontAlgn="base"/>
            <a:r>
              <a:rPr lang="nb-NO" sz="1200" b="0" i="0" kern="1200" dirty="0">
                <a:solidFill>
                  <a:schemeClr val="tx1"/>
                </a:solidFill>
                <a:effectLst/>
                <a:latin typeface="+mn-lt"/>
                <a:ea typeface="+mn-ea"/>
                <a:cs typeface="+mn-cs"/>
              </a:rPr>
              <a:t>Personvern er ikke bare en viktig menneskerettighet som skal sikre hensynet til den enkeltes personlige integritet og privatliv. Personvern er også viktig for å sikre felles goder i et demokratisk samfunn. Uten retten til å ha et privatliv vil det ikke være mulig for det enkelte menneske å skape seg et rom til å utvikle refleksjoner og vurderinger på et selvstendig grunnlag, uten å bli forstyrret eller kontrollert av andre.</a:t>
            </a:r>
          </a:p>
          <a:p>
            <a:pPr fontAlgn="base"/>
            <a:r>
              <a:rPr lang="nb-NO" sz="1200" b="0" i="0" kern="1200" dirty="0">
                <a:solidFill>
                  <a:schemeClr val="tx1"/>
                </a:solidFill>
                <a:effectLst/>
                <a:latin typeface="+mn-lt"/>
                <a:ea typeface="+mn-ea"/>
                <a:cs typeface="+mn-cs"/>
              </a:rPr>
              <a:t>Et dårlig ivaretatt personvern vil også sette demokratiet i fare ved at borgerne begrenser sin deltakelse i åpen meningsutveksling og politisk aktivitet. Den enkelte kan frykte at opplysninger om personlige forhold kan bli trukket frem og gjort til allmenn oppmerksomhet. Man kan også sette begrensninger på seg selv fordi man frykter at myndighetene registrerer og lagrer opplysninger om ens kommunikasjon med andre, ens ferdsel, interesser eller uttrykk for holdninger.</a:t>
            </a:r>
          </a:p>
          <a:p>
            <a:pPr fontAlgn="base"/>
            <a:endParaRPr lang="nb-NO" sz="1200" b="0" i="0" kern="1200" dirty="0">
              <a:solidFill>
                <a:schemeClr val="tx1"/>
              </a:solidFill>
              <a:effectLst/>
              <a:latin typeface="+mn-lt"/>
              <a:ea typeface="+mn-ea"/>
              <a:cs typeface="+mn-cs"/>
            </a:endParaRPr>
          </a:p>
          <a:p>
            <a:pPr fontAlgn="base"/>
            <a:r>
              <a:rPr lang="nb-NO" sz="1200" b="1" i="0" kern="1200" dirty="0">
                <a:solidFill>
                  <a:schemeClr val="tx1"/>
                </a:solidFill>
                <a:effectLst/>
                <a:latin typeface="+mn-lt"/>
                <a:ea typeface="+mn-ea"/>
                <a:cs typeface="+mn-cs"/>
              </a:rPr>
              <a:t>Retten til å bestemme over egne personopplysninger</a:t>
            </a:r>
          </a:p>
          <a:p>
            <a:pPr fontAlgn="base"/>
            <a:r>
              <a:rPr lang="nb-NO" sz="1200" b="0" i="0" kern="1200" dirty="0">
                <a:solidFill>
                  <a:schemeClr val="tx1"/>
                </a:solidFill>
                <a:effectLst/>
                <a:latin typeface="+mn-lt"/>
                <a:ea typeface="+mn-ea"/>
                <a:cs typeface="+mn-cs"/>
              </a:rPr>
              <a:t>Personvernbegrepet refererer ikke bare til vernet av privatlivets fred og den enkeltes personlige integritet. I norsk forståelse innebærer begrepet i stor grad også vernet av individers rett til å ha innflytelse på bruk og spredning av personopplysninger om seg selv. Den enkelte skal i størst mulig grad kunne bestemme over egne personopplysninger.</a:t>
            </a:r>
          </a:p>
          <a:p>
            <a:endParaRPr lang="nb-NO" dirty="0"/>
          </a:p>
          <a:p>
            <a:endParaRPr lang="nb-NO" dirty="0"/>
          </a:p>
        </p:txBody>
      </p:sp>
      <p:sp>
        <p:nvSpPr>
          <p:cNvPr id="4" name="Slide Number Placeholder 3"/>
          <p:cNvSpPr>
            <a:spLocks noGrp="1"/>
          </p:cNvSpPr>
          <p:nvPr>
            <p:ph type="sldNum" sz="quarter" idx="10"/>
          </p:nvPr>
        </p:nvSpPr>
        <p:spPr/>
        <p:txBody>
          <a:bodyPr/>
          <a:lstStyle/>
          <a:p>
            <a:fld id="{36F4F1BF-A0D8-493A-ABD0-0F22D6E9AF8B}" type="slidenum">
              <a:rPr lang="nb-NO" smtClean="0"/>
              <a:t>6</a:t>
            </a:fld>
            <a:endParaRPr lang="nb-NO"/>
          </a:p>
        </p:txBody>
      </p:sp>
    </p:spTree>
    <p:extLst>
      <p:ext uri="{BB962C8B-B14F-4D97-AF65-F5344CB8AC3E}">
        <p14:creationId xmlns:p14="http://schemas.microsoft.com/office/powerpoint/2010/main" val="216771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En personopplysning er en opplysning eller en vurdering som kan knyttes til en enkeltperson, og inkluderer bl.a.: Navn, adresse, telefonnummer, e-postadresse, IP-adresse, bilnummer, bilder, fingeravtrykk, irismønster, hodeform, fødselsdato og personnummer.</a:t>
            </a:r>
          </a:p>
          <a:p>
            <a:r>
              <a:rPr lang="nb-NO" dirty="0"/>
              <a:t>Opplysninger om atferdsmønstre er også regnet som personopplysninger, f.eks. hva du handler, hvilke butikker du går i, hvilke TV-serier du ser på, hvor du beveger deg i løpet av en dag og hva du søker etter på nettet.</a:t>
            </a:r>
          </a:p>
          <a:p>
            <a:endParaRPr lang="nb-NO" dirty="0"/>
          </a:p>
          <a:p>
            <a:r>
              <a:rPr lang="nb-NO" dirty="0"/>
              <a:t>Sensitive personopplysninger er opplysninger om:</a:t>
            </a:r>
          </a:p>
          <a:p>
            <a:pPr marL="171450" indent="-171450">
              <a:buChar char="•"/>
            </a:pPr>
            <a:r>
              <a:rPr lang="nb-NO" dirty="0"/>
              <a:t>Rasemessig eller etnisk bakgrunn, eller politisk, filosofisk eller religiøs oppfatning,</a:t>
            </a:r>
          </a:p>
          <a:p>
            <a:pPr marL="171450" indent="-171450">
              <a:buChar char="•"/>
            </a:pPr>
            <a:r>
              <a:rPr lang="nb-NO" dirty="0"/>
              <a:t>at en person har vært mistenkt, siktet, tiltenkt eller dømt for en straffbar handling,</a:t>
            </a:r>
          </a:p>
          <a:p>
            <a:pPr marL="171450" indent="-171450">
              <a:buChar char="•"/>
            </a:pPr>
            <a:r>
              <a:rPr lang="nb-NO" dirty="0"/>
              <a:t>helseforhold,</a:t>
            </a:r>
          </a:p>
          <a:p>
            <a:pPr marL="171450" indent="-171450">
              <a:buChar char="•"/>
            </a:pPr>
            <a:r>
              <a:rPr lang="nb-NO" dirty="0"/>
              <a:t>seksuelle forhold, eller</a:t>
            </a:r>
          </a:p>
          <a:p>
            <a:pPr marL="171450" indent="-171450">
              <a:buChar char="•"/>
            </a:pPr>
            <a:r>
              <a:rPr lang="nb-NO" dirty="0"/>
              <a:t>medlemskap i fagforeninger.</a:t>
            </a:r>
          </a:p>
        </p:txBody>
      </p:sp>
      <p:sp>
        <p:nvSpPr>
          <p:cNvPr id="4" name="Slide Number Placeholder 3"/>
          <p:cNvSpPr>
            <a:spLocks noGrp="1"/>
          </p:cNvSpPr>
          <p:nvPr>
            <p:ph type="sldNum" sz="quarter" idx="10"/>
          </p:nvPr>
        </p:nvSpPr>
        <p:spPr/>
        <p:txBody>
          <a:bodyPr/>
          <a:lstStyle/>
          <a:p>
            <a:fld id="{36F4F1BF-A0D8-493A-ABD0-0F22D6E9AF8B}" type="slidenum">
              <a:rPr lang="nb-NO" smtClean="0"/>
              <a:t>7</a:t>
            </a:fld>
            <a:endParaRPr lang="nb-NO"/>
          </a:p>
        </p:txBody>
      </p:sp>
    </p:spTree>
    <p:extLst>
      <p:ext uri="{BB962C8B-B14F-4D97-AF65-F5344CB8AC3E}">
        <p14:creationId xmlns:p14="http://schemas.microsoft.com/office/powerpoint/2010/main" val="419614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Noe av grunnen til at det er ekstra viktig å sette seg inn i personvern nå, er at det har blitt vedtatt en ny personvernforordning i EU, som vil tre i kraft i Norge i 2018. </a:t>
            </a:r>
          </a:p>
          <a:p>
            <a:endParaRPr lang="nb-NO" dirty="0"/>
          </a:p>
          <a:p>
            <a:pPr marL="228600" indent="-228600">
              <a:buAutoNum type="arabicPeriod"/>
            </a:pPr>
            <a:r>
              <a:rPr lang="nb-NO" dirty="0"/>
              <a:t>Alle norske virksomheter får nye plikter og må finne ut hvilke nye plikter som gjelder dem. Ledelsen må sørge for å få på plass rutiner for å overholde de nye pliktene, og alle ansatte må følge de nye rutinene når reglene trer i kraft.</a:t>
            </a:r>
          </a:p>
          <a:p>
            <a:pPr marL="228600" indent="-228600">
              <a:buAutoNum type="arabicPeriod"/>
            </a:pPr>
            <a:r>
              <a:rPr lang="nb-NO" dirty="0"/>
              <a:t>Alle skal gi god informasjon om hvordan de behandler personopplysninger, den skal være lett tilgjengelig og skrevet på en forståelig måte. Det blir strengere krav til form og innhold enn med dagens lovgivning.</a:t>
            </a:r>
          </a:p>
          <a:p>
            <a:pPr marL="228600" indent="-228600">
              <a:buAutoNum type="arabicPeriod"/>
            </a:pPr>
            <a:r>
              <a:rPr lang="nb-NO" dirty="0"/>
              <a:t>Alle skal vurdere risiko og personvernkonsekvenser. Dersom noe utgjør en stor risiko for personvernet, må det også utredes hvilke personvernkonsekvenser det kan ha. Er risikoen stor og lar seg ikke redusere av virksomheten, skal Datatilsynet involveres i forhåndsdrøftelser.</a:t>
            </a:r>
          </a:p>
          <a:p>
            <a:pPr marL="228600" indent="-228600">
              <a:buAutoNum type="arabicPeriod"/>
            </a:pPr>
            <a:r>
              <a:rPr lang="nb-NO" dirty="0"/>
              <a:t>Alle skal bygge personvern inn i nye løsninger, slik at systemer blir utarbeidet på en mest mulig personvernvennlig måte - altså innebygd personvern. Den mest personvernvennlige innstillingen skal være standard i alle systemer.</a:t>
            </a:r>
          </a:p>
          <a:p>
            <a:pPr marL="228600" indent="-228600">
              <a:buAutoNum type="arabicPeriod"/>
            </a:pPr>
            <a:r>
              <a:rPr lang="nb-NO" dirty="0"/>
              <a:t>Mange virksomheter må opprette personvernombud. Et personvernombud er virksomhetens personvernekspert, og et bindeledd mellom ledelsen, de registrerte og Datatilsynet. Ombudet kan være en ansatt eller en profesjonell tredjepart.</a:t>
            </a:r>
          </a:p>
          <a:p>
            <a:pPr marL="228600" indent="-228600">
              <a:buAutoNum type="arabicPeriod"/>
            </a:pPr>
            <a:r>
              <a:rPr lang="nb-NO" dirty="0"/>
              <a:t>Reglene gjelder også virksomheter utenfor Europa, dersom de tilbyr varer eller tjenester til borgere i et EU- eller EØS-land, samt om de bare kartlegger adferden til europeiske borgere på nett. De som er etablert i flere land i Europa, trenger bare forholde seg til personvernmyndighetene i det landet der de har sitt europeiske hovedkvarter.</a:t>
            </a:r>
          </a:p>
          <a:p>
            <a:pPr marL="228600" indent="-228600">
              <a:buAutoNum type="arabicPeriod"/>
            </a:pPr>
            <a:r>
              <a:rPr lang="nb-NO" dirty="0"/>
              <a:t>Alle databehandlere får nye plikter. De nye reglene pålegger databehandlere å ha rutiner for innsamling og bruk av personopplysninger, samt å si fra til oppdragsgiveren sin hvis de får instrukser som er i strid med loven. Oppdragsgiver skal også godkjenne databehandlerens underleverandører. Både databehandlere og oppdragsgiver kan bli holdt økonomisk ansvarlig.</a:t>
            </a:r>
          </a:p>
          <a:p>
            <a:pPr marL="228600" indent="-228600">
              <a:buAutoNum type="arabicPeriod"/>
            </a:pPr>
            <a:r>
              <a:rPr lang="nb-NO" dirty="0"/>
              <a:t>Alle bør samarbeide i egne nettverk og følge bransjenormer, da vil de viktigste rutinene på plass. Datatilsynet skal godkjenne bransjenormene.</a:t>
            </a:r>
          </a:p>
          <a:p>
            <a:pPr marL="228600" indent="-228600">
              <a:buAutoNum type="arabicPeriod"/>
            </a:pPr>
            <a:r>
              <a:rPr lang="nb-NO" dirty="0"/>
              <a:t>Alle får nye krav til avvikshåndtering. Det stilles krav til når det skal varsles, hva varselet skal inneholde og hvem som skal varsles. Kort sagt skal man si fra raskere og oftere enn man gjør i dag.</a:t>
            </a:r>
          </a:p>
          <a:p>
            <a:pPr marL="228600" indent="-228600">
              <a:buAutoNum type="arabicPeriod"/>
            </a:pPr>
            <a:r>
              <a:rPr lang="nb-NO" dirty="0"/>
              <a:t>Alle må kunne oppfylle borgernes nye rettigheter. Den enkeltes rett til å kreve at hans eller hennes personopplysninger slettes blir styrket. Dette kalles «retten til å bli glemt». Norske og europeiske borgere vil blant annet kunne kreve å ta med seg personopplysningene sine fra en leverandør til en annen i et vanlig brukt filformat. Dette kalles «dataportabilitet». De kan også motsette seg profilering. Alle henvendelser fra borgere skal besvares innen en måned.</a:t>
            </a:r>
          </a:p>
        </p:txBody>
      </p:sp>
      <p:sp>
        <p:nvSpPr>
          <p:cNvPr id="4" name="Slide Number Placeholder 3"/>
          <p:cNvSpPr>
            <a:spLocks noGrp="1"/>
          </p:cNvSpPr>
          <p:nvPr>
            <p:ph type="sldNum" sz="quarter" idx="10"/>
          </p:nvPr>
        </p:nvSpPr>
        <p:spPr/>
        <p:txBody>
          <a:bodyPr/>
          <a:lstStyle/>
          <a:p>
            <a:fld id="{36F4F1BF-A0D8-493A-ABD0-0F22D6E9AF8B}" type="slidenum">
              <a:rPr lang="nb-NO" smtClean="0"/>
              <a:t>8</a:t>
            </a:fld>
            <a:endParaRPr lang="nb-NO"/>
          </a:p>
        </p:txBody>
      </p:sp>
    </p:spTree>
    <p:extLst>
      <p:ext uri="{BB962C8B-B14F-4D97-AF65-F5344CB8AC3E}">
        <p14:creationId xmlns:p14="http://schemas.microsoft.com/office/powerpoint/2010/main" val="390748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kern="1200" dirty="0">
                <a:solidFill>
                  <a:schemeClr val="tx1"/>
                </a:solidFill>
                <a:effectLst/>
                <a:latin typeface="+mn-lt"/>
                <a:ea typeface="+mn-ea"/>
                <a:cs typeface="+mn-cs"/>
              </a:rPr>
              <a:t>Hva</a:t>
            </a:r>
            <a:r>
              <a:rPr lang="nb-NO" sz="1200" b="1" i="0" kern="1200" baseline="0" dirty="0">
                <a:solidFill>
                  <a:schemeClr val="tx1"/>
                </a:solidFill>
                <a:effectLst/>
                <a:latin typeface="+mn-lt"/>
                <a:ea typeface="+mn-ea"/>
                <a:cs typeface="+mn-cs"/>
              </a:rPr>
              <a:t> bør dere gjøre nå? </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 </a:t>
            </a:r>
          </a:p>
          <a:p>
            <a:pPr marL="228600" indent="-228600">
              <a:buAutoNum type="arabicPeriod"/>
            </a:pPr>
            <a:r>
              <a:rPr lang="nb-NO" sz="1200" b="1" i="0" kern="1200" dirty="0">
                <a:solidFill>
                  <a:schemeClr val="tx1"/>
                </a:solidFill>
                <a:effectLst/>
                <a:latin typeface="+mn-lt"/>
                <a:ea typeface="+mn-ea"/>
                <a:cs typeface="+mn-cs"/>
              </a:rPr>
              <a:t>Ha oversikt over hvilke personopplysninger dere behandler</a:t>
            </a:r>
          </a:p>
          <a:p>
            <a:r>
              <a:rPr lang="nb-NO" sz="1200" b="0" i="0" kern="1200" dirty="0">
                <a:solidFill>
                  <a:schemeClr val="tx1"/>
                </a:solidFill>
                <a:effectLst/>
                <a:latin typeface="+mn-lt"/>
                <a:ea typeface="+mn-ea"/>
                <a:cs typeface="+mn-cs"/>
              </a:rPr>
              <a:t>Alle virksomheter som samler inn eller bruker personopplysninger skal ha oversikt over hvilke personopplysninger det er snakk om, hvor de kommer fra og hva som er det rettslige grunnlaget for behandlingen. Sørg for å ha en slik oversikt. Det er et krav som gjelder også etter dagens lov.</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2. Sørg for å oppfylle dagens lovkrav</a:t>
            </a:r>
          </a:p>
          <a:p>
            <a:r>
              <a:rPr lang="nb-NO" sz="1200" b="0" i="0" u="none" kern="1200" dirty="0">
                <a:solidFill>
                  <a:schemeClr val="tx1"/>
                </a:solidFill>
                <a:effectLst/>
                <a:latin typeface="+mn-lt"/>
                <a:ea typeface="+mn-ea"/>
                <a:cs typeface="+mn-cs"/>
              </a:rPr>
              <a:t>Overgangen til de nye reglene blir lettere om dere etterlever kravene i personopplysningsloven, som gjelder i Norge i dag. Har dere gode rutiner </a:t>
            </a:r>
            <a:r>
              <a:rPr lang="nb-NO" sz="1200" b="0" i="0" u="none" kern="1200" dirty="0">
                <a:solidFill>
                  <a:schemeClr val="tx1"/>
                </a:solidFill>
                <a:effectLst/>
                <a:latin typeface="+mn-lt"/>
                <a:ea typeface="+mn-ea"/>
                <a:cs typeface="+mn-cs"/>
                <a:hlinkClick r:id="rId3"/>
              </a:rPr>
              <a:t>for internkontroll </a:t>
            </a:r>
            <a:r>
              <a:rPr lang="nb-NO" sz="1200" b="0" i="0" u="none" kern="1200" dirty="0">
                <a:solidFill>
                  <a:schemeClr val="tx1"/>
                </a:solidFill>
                <a:effectLst/>
                <a:latin typeface="+mn-lt"/>
                <a:ea typeface="+mn-ea"/>
                <a:cs typeface="+mn-cs"/>
              </a:rPr>
              <a:t>som fungerer etter hensikten og er kjent i organisasjonen, er det lettere å få oversikt over hva dere må endre.</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3. Sett dere inn i det nye regelverket</a:t>
            </a:r>
          </a:p>
          <a:p>
            <a:r>
              <a:rPr lang="nb-NO" sz="1200" b="0" i="0" kern="1200" dirty="0">
                <a:solidFill>
                  <a:schemeClr val="tx1"/>
                </a:solidFill>
                <a:effectLst/>
                <a:latin typeface="+mn-lt"/>
                <a:ea typeface="+mn-ea"/>
                <a:cs typeface="+mn-cs"/>
              </a:rPr>
              <a:t>Les forordningsteksten. Følg med på Datatilsynets nettsider. Der</a:t>
            </a:r>
            <a:r>
              <a:rPr lang="nb-NO" sz="1200" b="0" i="0" kern="1200" baseline="0" dirty="0">
                <a:solidFill>
                  <a:schemeClr val="tx1"/>
                </a:solidFill>
                <a:effectLst/>
                <a:latin typeface="+mn-lt"/>
                <a:ea typeface="+mn-ea"/>
                <a:cs typeface="+mn-cs"/>
              </a:rPr>
              <a:t> legger vi fortløpende ut veiledere og annen nyttig informasjon om forordningen. </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4. Lag rutiner for å følge de nye reglene</a:t>
            </a:r>
          </a:p>
          <a:p>
            <a:r>
              <a:rPr lang="nb-NO" sz="1200" b="0" i="0" u="sng" kern="1200" dirty="0">
                <a:solidFill>
                  <a:schemeClr val="tx1"/>
                </a:solidFill>
                <a:effectLst/>
                <a:latin typeface="+mn-lt"/>
                <a:ea typeface="+mn-ea"/>
                <a:cs typeface="+mn-cs"/>
                <a:hlinkClick r:id="rId4"/>
              </a:rPr>
              <a:t>Gå gjennom rutinene dere har for behandling av personopplysninger</a:t>
            </a:r>
            <a:r>
              <a:rPr lang="nb-NO" sz="1200" b="0" i="0" kern="1200" dirty="0">
                <a:solidFill>
                  <a:schemeClr val="tx1"/>
                </a:solidFill>
                <a:effectLst/>
                <a:latin typeface="+mn-lt"/>
                <a:ea typeface="+mn-ea"/>
                <a:cs typeface="+mn-cs"/>
              </a:rPr>
              <a:t>. Oppdater dem etter nytt regelverk der det trengs. Dokumenter de nye rutinene og legg en plan for nødvendige endringer. Er systemene deres laget for å ivareta kravet til </a:t>
            </a:r>
            <a:r>
              <a:rPr lang="nb-NO" sz="1200" b="0" i="1" kern="1200" dirty="0">
                <a:solidFill>
                  <a:schemeClr val="tx1"/>
                </a:solidFill>
                <a:effectLst/>
                <a:latin typeface="+mn-lt"/>
                <a:ea typeface="+mn-ea"/>
                <a:cs typeface="+mn-cs"/>
              </a:rPr>
              <a:t>innebygd personvern</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dataportabilitet</a:t>
            </a:r>
            <a:r>
              <a:rPr lang="nb-NO" sz="1200" b="0" i="0" kern="1200" dirty="0">
                <a:solidFill>
                  <a:schemeClr val="tx1"/>
                </a:solidFill>
                <a:effectLst/>
                <a:latin typeface="+mn-lt"/>
                <a:ea typeface="+mn-ea"/>
                <a:cs typeface="+mn-cs"/>
              </a:rPr>
              <a:t> og personvern som standardinnstilling? Klarer dere å fange opp og besvare henvendelser fra borgerne innen én måned? Endringer i systemer og rutiner tar tid. Begynn allerede nå!</a:t>
            </a:r>
          </a:p>
        </p:txBody>
      </p:sp>
      <p:sp>
        <p:nvSpPr>
          <p:cNvPr id="4" name="Slide Number Placeholder 3"/>
          <p:cNvSpPr>
            <a:spLocks noGrp="1"/>
          </p:cNvSpPr>
          <p:nvPr>
            <p:ph type="sldNum" sz="quarter" idx="10"/>
          </p:nvPr>
        </p:nvSpPr>
        <p:spPr/>
        <p:txBody>
          <a:bodyPr/>
          <a:lstStyle/>
          <a:p>
            <a:fld id="{36F4F1BF-A0D8-493A-ABD0-0F22D6E9AF8B}" type="slidenum">
              <a:rPr lang="nb-NO" smtClean="0"/>
              <a:t>9</a:t>
            </a:fld>
            <a:endParaRPr lang="nb-NO"/>
          </a:p>
        </p:txBody>
      </p:sp>
    </p:spTree>
    <p:extLst>
      <p:ext uri="{BB962C8B-B14F-4D97-AF65-F5344CB8AC3E}">
        <p14:creationId xmlns:p14="http://schemas.microsoft.com/office/powerpoint/2010/main" val="67404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2C6CC21-9C95-495C-90C8-B6E7214342D1}"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39491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2C6CC21-9C95-495C-90C8-B6E7214342D1}"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153159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2C6CC21-9C95-495C-90C8-B6E7214342D1}"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150653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ksjonstittel">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49F5FD2-D6D5-4497-8554-8E02A22ECDFC}"/>
              </a:ext>
            </a:extLst>
          </p:cNvPr>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le 1">
            <a:extLst>
              <a:ext uri="{FF2B5EF4-FFF2-40B4-BE49-F238E27FC236}">
                <a16:creationId xmlns:a16="http://schemas.microsoft.com/office/drawing/2014/main" xmlns="" id="{BD29FA31-BA02-4C37-AD34-736A81C6D47F}"/>
              </a:ext>
            </a:extLst>
          </p:cNvPr>
          <p:cNvSpPr>
            <a:spLocks noGrp="1"/>
          </p:cNvSpPr>
          <p:nvPr>
            <p:ph type="ctrTitle" hasCustomPrompt="1"/>
          </p:nvPr>
        </p:nvSpPr>
        <p:spPr>
          <a:xfrm>
            <a:off x="2213264" y="2043906"/>
            <a:ext cx="6615892" cy="1464065"/>
          </a:xfrm>
        </p:spPr>
        <p:txBody>
          <a:bodyPr rIns="0" anchor="b">
            <a:normAutofit/>
          </a:bodyPr>
          <a:lstStyle>
            <a:lvl1pPr algn="r">
              <a:defRPr lang="nb-NO" sz="3700" b="0" dirty="0">
                <a:solidFill>
                  <a:schemeClr val="bg1"/>
                </a:solidFill>
                <a:latin typeface="Century Gothic" panose="020B0502020202020204" pitchFamily="34" charset="0"/>
                <a:cs typeface="Arial" panose="020B0604020202020204" pitchFamily="34" charset="0"/>
              </a:defRPr>
            </a:lvl1pPr>
          </a:lstStyle>
          <a:p>
            <a:r>
              <a:rPr lang="nb-NO" dirty="0"/>
              <a:t>Tittel</a:t>
            </a:r>
          </a:p>
        </p:txBody>
      </p:sp>
      <p:sp>
        <p:nvSpPr>
          <p:cNvPr id="8" name="Subtitle 2">
            <a:extLst>
              <a:ext uri="{FF2B5EF4-FFF2-40B4-BE49-F238E27FC236}">
                <a16:creationId xmlns:a16="http://schemas.microsoft.com/office/drawing/2014/main" xmlns="" id="{72FC2D81-E93F-43AA-A6D8-7BF07D785A57}"/>
              </a:ext>
            </a:extLst>
          </p:cNvPr>
          <p:cNvSpPr>
            <a:spLocks noGrp="1"/>
          </p:cNvSpPr>
          <p:nvPr>
            <p:ph type="subTitle" idx="1" hasCustomPrompt="1"/>
          </p:nvPr>
        </p:nvSpPr>
        <p:spPr>
          <a:xfrm>
            <a:off x="2213264" y="3509964"/>
            <a:ext cx="6615892" cy="1024730"/>
          </a:xfrm>
        </p:spPr>
        <p:txBody>
          <a:bodyPr rIns="0">
            <a:normAutofit/>
          </a:bodyPr>
          <a:lstStyle>
            <a:lvl1pPr marL="0" indent="0" algn="r">
              <a:buNone/>
              <a:defRPr sz="2000">
                <a:solidFill>
                  <a:schemeClr val="bg1"/>
                </a:solidFill>
                <a:latin typeface="+mj-lt"/>
                <a:ea typeface="DIN 2014 Extra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
            </a:r>
            <a:r>
              <a:rPr lang="en-US" dirty="0" err="1"/>
              <a:t>Undertittel</a:t>
            </a:r>
            <a:endParaRPr lang="nb-NO" dirty="0"/>
          </a:p>
        </p:txBody>
      </p:sp>
      <p:sp>
        <p:nvSpPr>
          <p:cNvPr id="10" name="Text Placeholder 5">
            <a:extLst>
              <a:ext uri="{FF2B5EF4-FFF2-40B4-BE49-F238E27FC236}">
                <a16:creationId xmlns:a16="http://schemas.microsoft.com/office/drawing/2014/main" xmlns="" id="{86BFA7EF-E5E1-403E-B60D-89B7A4FFE8D8}"/>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pic>
        <p:nvPicPr>
          <p:cNvPr id="13" name="Picture 12">
            <a:extLst>
              <a:ext uri="{FF2B5EF4-FFF2-40B4-BE49-F238E27FC236}">
                <a16:creationId xmlns:a16="http://schemas.microsoft.com/office/drawing/2014/main" xmlns="" id="{C55E5F5F-681D-43F5-AF7E-713ABC7425E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01000" y="6411327"/>
            <a:ext cx="931941" cy="338609"/>
          </a:xfrm>
          <a:prstGeom prst="rect">
            <a:avLst/>
          </a:prstGeom>
        </p:spPr>
      </p:pic>
      <p:sp>
        <p:nvSpPr>
          <p:cNvPr id="11" name="Rectangle 10">
            <a:extLst>
              <a:ext uri="{FF2B5EF4-FFF2-40B4-BE49-F238E27FC236}">
                <a16:creationId xmlns:a16="http://schemas.microsoft.com/office/drawing/2014/main" xmlns="" id="{673D875D-BC11-46DF-95EC-C9D3AAF159F9}"/>
              </a:ext>
            </a:extLst>
          </p:cNvPr>
          <p:cNvSpPr/>
          <p:nvPr userDrawn="1"/>
        </p:nvSpPr>
        <p:spPr>
          <a:xfrm>
            <a:off x="9001125" y="2043907"/>
            <a:ext cx="142875" cy="249078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Tree>
    <p:extLst>
      <p:ext uri="{BB962C8B-B14F-4D97-AF65-F5344CB8AC3E}">
        <p14:creationId xmlns:p14="http://schemas.microsoft.com/office/powerpoint/2010/main" val="267639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tel + undertittel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D8785-E24D-4DFD-ADC7-FA023EDE9605}"/>
              </a:ext>
            </a:extLst>
          </p:cNvPr>
          <p:cNvSpPr>
            <a:spLocks noGrp="1"/>
          </p:cNvSpPr>
          <p:nvPr>
            <p:ph type="title" hasCustomPrompt="1"/>
          </p:nvPr>
        </p:nvSpPr>
        <p:spPr>
          <a:xfrm>
            <a:off x="2676525" y="482453"/>
            <a:ext cx="5838825" cy="679904"/>
          </a:xfrm>
        </p:spPr>
        <p:txBody>
          <a:bodyPr lIns="0">
            <a:normAutofit/>
          </a:bodyPr>
          <a:lstStyle>
            <a:lvl1pPr algn="l">
              <a:defRPr sz="3000">
                <a:latin typeface="Century Gothic" panose="020B0502020202020204" pitchFamily="34" charset="0"/>
              </a:defRPr>
            </a:lvl1pPr>
          </a:lstStyle>
          <a:p>
            <a:r>
              <a:rPr lang="en-US" dirty="0" err="1"/>
              <a:t>Tittel</a:t>
            </a:r>
            <a:endParaRPr lang="nb-NO" dirty="0"/>
          </a:p>
        </p:txBody>
      </p:sp>
      <p:sp>
        <p:nvSpPr>
          <p:cNvPr id="6" name="Text Placeholder 5">
            <a:extLst>
              <a:ext uri="{FF2B5EF4-FFF2-40B4-BE49-F238E27FC236}">
                <a16:creationId xmlns:a16="http://schemas.microsoft.com/office/drawing/2014/main" xmlns="" id="{5C3B972E-B31E-49ED-BCFD-25211D1931C9}"/>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
        <p:nvSpPr>
          <p:cNvPr id="5" name="Text Placeholder 4">
            <a:extLst>
              <a:ext uri="{FF2B5EF4-FFF2-40B4-BE49-F238E27FC236}">
                <a16:creationId xmlns:a16="http://schemas.microsoft.com/office/drawing/2014/main" xmlns="" id="{A042BD73-4CA8-4D53-AFA1-42655D0A25E8}"/>
              </a:ext>
            </a:extLst>
          </p:cNvPr>
          <p:cNvSpPr>
            <a:spLocks noGrp="1"/>
          </p:cNvSpPr>
          <p:nvPr>
            <p:ph type="body" sz="quarter" idx="11" hasCustomPrompt="1"/>
          </p:nvPr>
        </p:nvSpPr>
        <p:spPr>
          <a:xfrm>
            <a:off x="2676525" y="1346501"/>
            <a:ext cx="5838825" cy="323821"/>
          </a:xfrm>
        </p:spPr>
        <p:txBody>
          <a:bodyPr lIns="0">
            <a:normAutofit/>
          </a:bodyPr>
          <a:lstStyle>
            <a:lvl1pPr marL="0" indent="0" algn="l">
              <a:buNone/>
              <a:defRPr sz="1800"/>
            </a:lvl1pPr>
          </a:lstStyle>
          <a:p>
            <a:pPr lvl="0"/>
            <a:r>
              <a:rPr lang="en-US" dirty="0" err="1"/>
              <a:t>Undertittel</a:t>
            </a:r>
            <a:endParaRPr lang="nb-NO" dirty="0"/>
          </a:p>
        </p:txBody>
      </p:sp>
      <p:cxnSp>
        <p:nvCxnSpPr>
          <p:cNvPr id="7" name="Straight Connector 6">
            <a:extLst>
              <a:ext uri="{FF2B5EF4-FFF2-40B4-BE49-F238E27FC236}">
                <a16:creationId xmlns:a16="http://schemas.microsoft.com/office/drawing/2014/main" xmlns="" id="{EFCBF467-563C-4A17-B40B-B09E160EAC79}"/>
              </a:ext>
            </a:extLst>
          </p:cNvPr>
          <p:cNvCxnSpPr>
            <a:cxnSpLocks/>
          </p:cNvCxnSpPr>
          <p:nvPr userDrawn="1"/>
        </p:nvCxnSpPr>
        <p:spPr>
          <a:xfrm>
            <a:off x="2676525" y="1170715"/>
            <a:ext cx="6467475"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430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 medium bil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4A01E-6983-4DAC-98F8-990316856879}"/>
              </a:ext>
            </a:extLst>
          </p:cNvPr>
          <p:cNvSpPr>
            <a:spLocks noGrp="1"/>
          </p:cNvSpPr>
          <p:nvPr>
            <p:ph type="title" hasCustomPrompt="1"/>
          </p:nvPr>
        </p:nvSpPr>
        <p:spPr>
          <a:xfrm>
            <a:off x="4537636" y="1089447"/>
            <a:ext cx="4463489" cy="1325563"/>
          </a:xfrm>
        </p:spPr>
        <p:txBody>
          <a:bodyPr lIns="0" rIns="0" anchor="b">
            <a:normAutofit/>
          </a:bodyPr>
          <a:lstStyle>
            <a:lvl1pPr>
              <a:defRPr lang="nb-NO" sz="3200" dirty="0"/>
            </a:lvl1pPr>
          </a:lstStyle>
          <a:p>
            <a:r>
              <a:rPr lang="en-US" dirty="0" err="1"/>
              <a:t>Overskrift</a:t>
            </a:r>
            <a:endParaRPr lang="nb-NO" dirty="0"/>
          </a:p>
        </p:txBody>
      </p:sp>
      <p:sp>
        <p:nvSpPr>
          <p:cNvPr id="10" name="Picture Placeholder 9">
            <a:extLst>
              <a:ext uri="{FF2B5EF4-FFF2-40B4-BE49-F238E27FC236}">
                <a16:creationId xmlns:a16="http://schemas.microsoft.com/office/drawing/2014/main" xmlns="" id="{8160985F-FDEB-4AA8-AA14-36983EA2A770}"/>
              </a:ext>
            </a:extLst>
          </p:cNvPr>
          <p:cNvSpPr>
            <a:spLocks noGrp="1"/>
          </p:cNvSpPr>
          <p:nvPr>
            <p:ph type="pic" sz="quarter" idx="13" hasCustomPrompt="1"/>
          </p:nvPr>
        </p:nvSpPr>
        <p:spPr>
          <a:xfrm>
            <a:off x="0" y="0"/>
            <a:ext cx="4193931" cy="6858000"/>
          </a:xfrm>
        </p:spPr>
        <p:txBody>
          <a:bodyPr/>
          <a:lstStyle>
            <a:lvl1pPr marL="0" indent="0" algn="l">
              <a:buNone/>
              <a:defRPr>
                <a:latin typeface="+mj-lt"/>
              </a:defRPr>
            </a:lvl1pPr>
          </a:lstStyle>
          <a:p>
            <a:r>
              <a:rPr lang="nb-NO" dirty="0"/>
              <a:t>Bilde her. Trykk på ikonet </a:t>
            </a:r>
            <a:br>
              <a:rPr lang="nb-NO" dirty="0"/>
            </a:br>
            <a:r>
              <a:rPr lang="nb-NO" dirty="0"/>
              <a:t>eller dra bildet inn i boksen.</a:t>
            </a:r>
          </a:p>
        </p:txBody>
      </p:sp>
      <p:sp>
        <p:nvSpPr>
          <p:cNvPr id="8" name="Text Placeholder 4">
            <a:extLst>
              <a:ext uri="{FF2B5EF4-FFF2-40B4-BE49-F238E27FC236}">
                <a16:creationId xmlns:a16="http://schemas.microsoft.com/office/drawing/2014/main" xmlns="" id="{EA6ECC7E-173A-49A4-8BE5-1376EB4D2A21}"/>
              </a:ext>
            </a:extLst>
          </p:cNvPr>
          <p:cNvSpPr>
            <a:spLocks noGrp="1"/>
          </p:cNvSpPr>
          <p:nvPr>
            <p:ph type="body" sz="quarter" idx="14"/>
          </p:nvPr>
        </p:nvSpPr>
        <p:spPr>
          <a:xfrm>
            <a:off x="4536900" y="2595985"/>
            <a:ext cx="3899870" cy="3232627"/>
          </a:xfrm>
        </p:spPr>
        <p:txBody>
          <a:bodyPr lIns="0" rIns="0">
            <a:normAutofit/>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endParaRPr lang="nb-NO" dirty="0"/>
          </a:p>
        </p:txBody>
      </p:sp>
      <p:sp>
        <p:nvSpPr>
          <p:cNvPr id="6" name="Text Placeholder 5">
            <a:extLst>
              <a:ext uri="{FF2B5EF4-FFF2-40B4-BE49-F238E27FC236}">
                <a16:creationId xmlns:a16="http://schemas.microsoft.com/office/drawing/2014/main" xmlns="" id="{6963556E-A766-4704-99C5-0D9E762FBE82}"/>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15" name="Straight Connector 14">
            <a:extLst>
              <a:ext uri="{FF2B5EF4-FFF2-40B4-BE49-F238E27FC236}">
                <a16:creationId xmlns:a16="http://schemas.microsoft.com/office/drawing/2014/main" xmlns="" id="{3806EF8F-88DF-4C98-8345-DC5BE9440DBE}"/>
              </a:ext>
            </a:extLst>
          </p:cNvPr>
          <p:cNvCxnSpPr>
            <a:cxnSpLocks/>
          </p:cNvCxnSpPr>
          <p:nvPr userDrawn="1"/>
        </p:nvCxnSpPr>
        <p:spPr>
          <a:xfrm>
            <a:off x="4536900" y="2472159"/>
            <a:ext cx="460710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90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xmlns="" id="{BE7A027A-1DD0-4671-9BE8-F484B83B1C4D}"/>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Tree>
    <p:extLst>
      <p:ext uri="{BB962C8B-B14F-4D97-AF65-F5344CB8AC3E}">
        <p14:creationId xmlns:p14="http://schemas.microsoft.com/office/powerpoint/2010/main" val="181855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Datatilsyne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xmlns="" id="{3A47AAD6-D9FC-4FD7-B70B-66B14034F9AA}"/>
              </a:ext>
            </a:extLst>
          </p:cNvPr>
          <p:cNvSpPr>
            <a:spLocks noGrp="1"/>
          </p:cNvSpPr>
          <p:nvPr>
            <p:ph type="body" sz="quarter" idx="10" hasCustomPrompt="1"/>
          </p:nvPr>
        </p:nvSpPr>
        <p:spPr>
          <a:xfrm>
            <a:off x="457200" y="6516609"/>
            <a:ext cx="3086100" cy="2619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8" name="Rett linje 6">
            <a:extLst>
              <a:ext uri="{FF2B5EF4-FFF2-40B4-BE49-F238E27FC236}">
                <a16:creationId xmlns:a16="http://schemas.microsoft.com/office/drawing/2014/main" xmlns="" id="{0B8F59E6-C593-4436-807F-0F40C3021A15}"/>
              </a:ext>
            </a:extLst>
          </p:cNvPr>
          <p:cNvCxnSpPr/>
          <p:nvPr userDrawn="1"/>
        </p:nvCxnSpPr>
        <p:spPr>
          <a:xfrm>
            <a:off x="457200" y="1036892"/>
            <a:ext cx="8229600" cy="0"/>
          </a:xfrm>
          <a:prstGeom prst="line">
            <a:avLst/>
          </a:prstGeom>
          <a:ln w="57150" cmpd="sng">
            <a:solidFill>
              <a:srgbClr val="E86837"/>
            </a:solidFill>
          </a:ln>
          <a:effectLst/>
        </p:spPr>
        <p:style>
          <a:lnRef idx="2">
            <a:schemeClr val="accent1"/>
          </a:lnRef>
          <a:fillRef idx="0">
            <a:schemeClr val="accent1"/>
          </a:fillRef>
          <a:effectRef idx="1">
            <a:schemeClr val="accent1"/>
          </a:effectRef>
          <a:fontRef idx="minor">
            <a:schemeClr val="tx1"/>
          </a:fontRef>
        </p:style>
      </p:cxnSp>
      <p:pic>
        <p:nvPicPr>
          <p:cNvPr id="10" name="Bilde 27">
            <a:extLst>
              <a:ext uri="{FF2B5EF4-FFF2-40B4-BE49-F238E27FC236}">
                <a16:creationId xmlns:a16="http://schemas.microsoft.com/office/drawing/2014/main" xmlns="" id="{C844D397-AEE0-4D24-9FB7-2664133C5681}"/>
              </a:ext>
            </a:extLst>
          </p:cNvPr>
          <p:cNvPicPr>
            <a:picLocks noChangeAspect="1"/>
          </p:cNvPicPr>
          <p:nvPr userDrawn="1"/>
        </p:nvPicPr>
        <p:blipFill>
          <a:blip r:embed="rId2"/>
          <a:stretch>
            <a:fillRect/>
          </a:stretch>
        </p:blipFill>
        <p:spPr>
          <a:xfrm>
            <a:off x="8365938" y="403494"/>
            <a:ext cx="323850" cy="368300"/>
          </a:xfrm>
          <a:prstGeom prst="rect">
            <a:avLst/>
          </a:prstGeom>
        </p:spPr>
      </p:pic>
      <p:sp>
        <p:nvSpPr>
          <p:cNvPr id="11" name="Tittel 1">
            <a:extLst>
              <a:ext uri="{FF2B5EF4-FFF2-40B4-BE49-F238E27FC236}">
                <a16:creationId xmlns:a16="http://schemas.microsoft.com/office/drawing/2014/main" xmlns="" id="{6C223458-A877-4DF4-A47E-93844CD222E2}"/>
              </a:ext>
            </a:extLst>
          </p:cNvPr>
          <p:cNvSpPr>
            <a:spLocks noGrp="1"/>
          </p:cNvSpPr>
          <p:nvPr>
            <p:ph type="title" hasCustomPrompt="1"/>
          </p:nvPr>
        </p:nvSpPr>
        <p:spPr>
          <a:xfrm>
            <a:off x="457200" y="298633"/>
            <a:ext cx="8229600" cy="946323"/>
          </a:xfrm>
          <a:prstGeom prst="rect">
            <a:avLst/>
          </a:prstGeom>
        </p:spPr>
        <p:txBody>
          <a:bodyPr lIns="0"/>
          <a:lstStyle>
            <a:lvl1pPr>
              <a:defRPr b="0">
                <a:solidFill>
                  <a:srgbClr val="E86837"/>
                </a:solidFill>
              </a:defRPr>
            </a:lvl1pPr>
          </a:lstStyle>
          <a:p>
            <a:r>
              <a:rPr lang="nb-NO" dirty="0"/>
              <a:t>Klikk for å redigere tittelstil</a:t>
            </a:r>
          </a:p>
        </p:txBody>
      </p:sp>
    </p:spTree>
    <p:extLst>
      <p:ext uri="{BB962C8B-B14F-4D97-AF65-F5344CB8AC3E}">
        <p14:creationId xmlns:p14="http://schemas.microsoft.com/office/powerpoint/2010/main" val="389371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tat + bil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xmlns="" id="{16C4850D-743B-419D-B88E-E36FF0E8BF8C}"/>
              </a:ext>
            </a:extLst>
          </p:cNvPr>
          <p:cNvSpPr txBox="1">
            <a:spLocks/>
          </p:cNvSpPr>
          <p:nvPr userDrawn="1"/>
        </p:nvSpPr>
        <p:spPr>
          <a:xfrm>
            <a:off x="4536900" y="504771"/>
            <a:ext cx="798939" cy="1761400"/>
          </a:xfrm>
          <a:prstGeom prst="rect">
            <a:avLst/>
          </a:prstGeom>
          <a:noFill/>
          <a:effectLst>
            <a:reflection endPos="0" dir="5400000" sy="-100000" algn="bl" rotWithShape="0"/>
          </a:effectLst>
        </p:spPr>
        <p:txBody>
          <a:bodyPr vert="horz" lIns="9144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5000" b="1" dirty="0">
                <a:solidFill>
                  <a:srgbClr val="92D400">
                    <a:alpha val="50000"/>
                  </a:srgbClr>
                </a:solidFill>
                <a:latin typeface="Century Gothic" panose="020B0502020202020204" pitchFamily="34" charset="0"/>
              </a:rPr>
              <a:t>«</a:t>
            </a:r>
          </a:p>
        </p:txBody>
      </p:sp>
      <p:sp>
        <p:nvSpPr>
          <p:cNvPr id="2" name="Title 1">
            <a:extLst>
              <a:ext uri="{FF2B5EF4-FFF2-40B4-BE49-F238E27FC236}">
                <a16:creationId xmlns:a16="http://schemas.microsoft.com/office/drawing/2014/main" xmlns="" id="{4624A01E-6983-4DAC-98F8-990316856879}"/>
              </a:ext>
            </a:extLst>
          </p:cNvPr>
          <p:cNvSpPr>
            <a:spLocks noGrp="1"/>
          </p:cNvSpPr>
          <p:nvPr>
            <p:ph type="title" hasCustomPrompt="1"/>
          </p:nvPr>
        </p:nvSpPr>
        <p:spPr>
          <a:xfrm>
            <a:off x="4537636" y="1089447"/>
            <a:ext cx="4463489" cy="1325563"/>
          </a:xfrm>
        </p:spPr>
        <p:txBody>
          <a:bodyPr lIns="0" rIns="0" anchor="b">
            <a:normAutofit/>
          </a:bodyPr>
          <a:lstStyle>
            <a:lvl1pPr>
              <a:defRPr lang="nb-NO" sz="3200" dirty="0"/>
            </a:lvl1pPr>
          </a:lstStyle>
          <a:p>
            <a:r>
              <a:rPr lang="en-US" dirty="0" err="1"/>
              <a:t>Overskrift</a:t>
            </a:r>
            <a:endParaRPr lang="nb-NO" dirty="0"/>
          </a:p>
        </p:txBody>
      </p:sp>
      <p:sp>
        <p:nvSpPr>
          <p:cNvPr id="10" name="Picture Placeholder 9">
            <a:extLst>
              <a:ext uri="{FF2B5EF4-FFF2-40B4-BE49-F238E27FC236}">
                <a16:creationId xmlns:a16="http://schemas.microsoft.com/office/drawing/2014/main" xmlns="" id="{8160985F-FDEB-4AA8-AA14-36983EA2A770}"/>
              </a:ext>
            </a:extLst>
          </p:cNvPr>
          <p:cNvSpPr>
            <a:spLocks noGrp="1"/>
          </p:cNvSpPr>
          <p:nvPr>
            <p:ph type="pic" sz="quarter" idx="13" hasCustomPrompt="1"/>
          </p:nvPr>
        </p:nvSpPr>
        <p:spPr>
          <a:xfrm>
            <a:off x="0" y="0"/>
            <a:ext cx="4193931" cy="6858000"/>
          </a:xfrm>
        </p:spPr>
        <p:txBody>
          <a:bodyPr/>
          <a:lstStyle>
            <a:lvl1pPr marL="0" indent="0" algn="l">
              <a:buNone/>
              <a:defRPr>
                <a:latin typeface="+mj-lt"/>
              </a:defRPr>
            </a:lvl1pPr>
          </a:lstStyle>
          <a:p>
            <a:r>
              <a:rPr lang="nb-NO" dirty="0"/>
              <a:t>Bilde her. Trykk på ikonet </a:t>
            </a:r>
            <a:br>
              <a:rPr lang="nb-NO" dirty="0"/>
            </a:br>
            <a:r>
              <a:rPr lang="nb-NO" dirty="0"/>
              <a:t>eller dra bildet inn i boksen.</a:t>
            </a:r>
          </a:p>
        </p:txBody>
      </p:sp>
      <p:sp>
        <p:nvSpPr>
          <p:cNvPr id="8" name="Text Placeholder 4">
            <a:extLst>
              <a:ext uri="{FF2B5EF4-FFF2-40B4-BE49-F238E27FC236}">
                <a16:creationId xmlns:a16="http://schemas.microsoft.com/office/drawing/2014/main" xmlns="" id="{EA6ECC7E-173A-49A4-8BE5-1376EB4D2A21}"/>
              </a:ext>
            </a:extLst>
          </p:cNvPr>
          <p:cNvSpPr>
            <a:spLocks noGrp="1"/>
          </p:cNvSpPr>
          <p:nvPr>
            <p:ph type="body" sz="quarter" idx="14"/>
          </p:nvPr>
        </p:nvSpPr>
        <p:spPr>
          <a:xfrm>
            <a:off x="4536900" y="2595985"/>
            <a:ext cx="3899870" cy="3232627"/>
          </a:xfrm>
        </p:spPr>
        <p:txBody>
          <a:bodyPr lIns="0" rIns="0">
            <a:normAutofit/>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endParaRPr lang="nb-NO" dirty="0"/>
          </a:p>
        </p:txBody>
      </p:sp>
      <p:sp>
        <p:nvSpPr>
          <p:cNvPr id="6" name="Text Placeholder 5">
            <a:extLst>
              <a:ext uri="{FF2B5EF4-FFF2-40B4-BE49-F238E27FC236}">
                <a16:creationId xmlns:a16="http://schemas.microsoft.com/office/drawing/2014/main" xmlns="" id="{6963556E-A766-4704-99C5-0D9E762FBE82}"/>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15" name="Straight Connector 14">
            <a:extLst>
              <a:ext uri="{FF2B5EF4-FFF2-40B4-BE49-F238E27FC236}">
                <a16:creationId xmlns:a16="http://schemas.microsoft.com/office/drawing/2014/main" xmlns="" id="{3806EF8F-88DF-4C98-8345-DC5BE9440DBE}"/>
              </a:ext>
            </a:extLst>
          </p:cNvPr>
          <p:cNvCxnSpPr>
            <a:cxnSpLocks/>
          </p:cNvCxnSpPr>
          <p:nvPr userDrawn="1"/>
        </p:nvCxnSpPr>
        <p:spPr>
          <a:xfrm>
            <a:off x="4536900" y="2472159"/>
            <a:ext cx="460710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68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2C6CC21-9C95-495C-90C8-B6E7214342D1}"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115991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82C6CC21-9C95-495C-90C8-B6E7214342D1}"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13348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2C6CC21-9C95-495C-90C8-B6E7214342D1}"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44910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2C6CC21-9C95-495C-90C8-B6E7214342D1}" type="datetimeFigureOut">
              <a:rPr lang="nb-NO" smtClean="0"/>
              <a:t>21.09.2017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255844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2C6CC21-9C95-495C-90C8-B6E7214342D1}" type="datetimeFigureOut">
              <a:rPr lang="nb-NO" smtClean="0"/>
              <a:t>21.09.2017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278383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2C6CC21-9C95-495C-90C8-B6E7214342D1}" type="datetimeFigureOut">
              <a:rPr lang="nb-NO" smtClean="0"/>
              <a:t>21.09.2017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35412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2C6CC21-9C95-495C-90C8-B6E7214342D1}"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303319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2C6CC21-9C95-495C-90C8-B6E7214342D1}"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CD942BA-9C99-4DF2-B137-493B30121F93}" type="slidenum">
              <a:rPr lang="nb-NO" smtClean="0"/>
              <a:t>‹#›</a:t>
            </a:fld>
            <a:endParaRPr lang="nb-NO"/>
          </a:p>
        </p:txBody>
      </p:sp>
    </p:spTree>
    <p:extLst>
      <p:ext uri="{BB962C8B-B14F-4D97-AF65-F5344CB8AC3E}">
        <p14:creationId xmlns:p14="http://schemas.microsoft.com/office/powerpoint/2010/main" val="415712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6CC21-9C95-495C-90C8-B6E7214342D1}" type="datetimeFigureOut">
              <a:rPr lang="nb-NO" smtClean="0"/>
              <a:t>21.09.2017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942BA-9C99-4DF2-B137-493B30121F93}" type="slidenum">
              <a:rPr lang="nb-NO" smtClean="0"/>
              <a:t>‹#›</a:t>
            </a:fld>
            <a:endParaRPr lang="nb-NO"/>
          </a:p>
        </p:txBody>
      </p:sp>
    </p:spTree>
    <p:extLst>
      <p:ext uri="{BB962C8B-B14F-4D97-AF65-F5344CB8AC3E}">
        <p14:creationId xmlns:p14="http://schemas.microsoft.com/office/powerpoint/2010/main" val="235418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61F9F-F5B6-475A-A123-861B0E6CF129}"/>
              </a:ext>
            </a:extLst>
          </p:cNvPr>
          <p:cNvSpPr>
            <a:spLocks noGrp="1"/>
          </p:cNvSpPr>
          <p:nvPr>
            <p:ph type="ctrTitle"/>
          </p:nvPr>
        </p:nvSpPr>
        <p:spPr/>
        <p:txBody>
          <a:bodyPr/>
          <a:lstStyle/>
          <a:p>
            <a:r>
              <a:rPr lang="nb-NO" dirty="0"/>
              <a:t>Dine personopplysninger er gull verdt</a:t>
            </a:r>
          </a:p>
        </p:txBody>
      </p:sp>
      <p:sp>
        <p:nvSpPr>
          <p:cNvPr id="3" name="Subtitle 2">
            <a:extLst>
              <a:ext uri="{FF2B5EF4-FFF2-40B4-BE49-F238E27FC236}">
                <a16:creationId xmlns:a16="http://schemas.microsoft.com/office/drawing/2014/main" xmlns="" id="{393F395C-871E-454F-A0FB-9E82681C29A2}"/>
              </a:ext>
            </a:extLst>
          </p:cNvPr>
          <p:cNvSpPr>
            <a:spLocks noGrp="1"/>
          </p:cNvSpPr>
          <p:nvPr>
            <p:ph type="subTitle" idx="1"/>
          </p:nvPr>
        </p:nvSpPr>
        <p:spPr/>
        <p:txBody>
          <a:bodyPr/>
          <a:lstStyle/>
          <a:p>
            <a:r>
              <a:rPr lang="nb-NO" dirty="0"/>
              <a:t>Nye personvernregler og sikkerhet i sosiale medier</a:t>
            </a:r>
          </a:p>
        </p:txBody>
      </p:sp>
      <p:sp>
        <p:nvSpPr>
          <p:cNvPr id="4" name="Text Placeholder 3">
            <a:extLst>
              <a:ext uri="{FF2B5EF4-FFF2-40B4-BE49-F238E27FC236}">
                <a16:creationId xmlns:a16="http://schemas.microsoft.com/office/drawing/2014/main" xmlns="" id="{1F235528-B2C2-4197-873F-68A8C004758B}"/>
              </a:ext>
            </a:extLst>
          </p:cNvPr>
          <p:cNvSpPr>
            <a:spLocks noGrp="1"/>
          </p:cNvSpPr>
          <p:nvPr>
            <p:ph type="body" sz="quarter" idx="10"/>
          </p:nvPr>
        </p:nvSpPr>
        <p:spPr/>
        <p:txBody>
          <a:bodyPr>
            <a:normAutofit fontScale="92500" lnSpcReduction="10000"/>
          </a:bodyPr>
          <a:lstStyle/>
          <a:p>
            <a:r>
              <a:rPr lang="nb-NO" dirty="0"/>
              <a:t>Nasjonal sikkerhetsmåned</a:t>
            </a:r>
          </a:p>
        </p:txBody>
      </p:sp>
    </p:spTree>
    <p:extLst>
      <p:ext uri="{BB962C8B-B14F-4D97-AF65-F5344CB8AC3E}">
        <p14:creationId xmlns:p14="http://schemas.microsoft.com/office/powerpoint/2010/main" val="177367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0F5E2-6EEA-44E9-AA6E-E749D01BD748}"/>
              </a:ext>
            </a:extLst>
          </p:cNvPr>
          <p:cNvSpPr>
            <a:spLocks noGrp="1"/>
          </p:cNvSpPr>
          <p:nvPr>
            <p:ph type="title"/>
          </p:nvPr>
        </p:nvSpPr>
        <p:spPr/>
        <p:txBody>
          <a:bodyPr>
            <a:normAutofit/>
          </a:bodyPr>
          <a:lstStyle/>
          <a:p>
            <a:r>
              <a:rPr lang="nb-NO" dirty="0"/>
              <a:t>En norsk bedrifts reise mot det nye regelverket</a:t>
            </a:r>
          </a:p>
        </p:txBody>
      </p:sp>
      <p:pic>
        <p:nvPicPr>
          <p:cNvPr id="11" name="Picture Placeholder 10">
            <a:extLst>
              <a:ext uri="{FF2B5EF4-FFF2-40B4-BE49-F238E27FC236}">
                <a16:creationId xmlns:a16="http://schemas.microsoft.com/office/drawing/2014/main" xmlns="" id="{80A80026-8030-4670-8BC1-15A3C7316802}"/>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2B859298-76F7-48D4-81CC-D700C1867309}"/>
              </a:ext>
            </a:extLst>
          </p:cNvPr>
          <p:cNvSpPr>
            <a:spLocks noGrp="1"/>
          </p:cNvSpPr>
          <p:nvPr>
            <p:ph type="body" sz="quarter" idx="14"/>
          </p:nvPr>
        </p:nvSpPr>
        <p:spPr/>
        <p:txBody>
          <a:bodyPr>
            <a:normAutofit/>
          </a:bodyPr>
          <a:lstStyle/>
          <a:p>
            <a:pPr marL="0" indent="0">
              <a:buNone/>
            </a:pPr>
            <a:r>
              <a:rPr lang="nb-NO" dirty="0"/>
              <a:t>Vi har gått gjennom rutinene våre og plukket ut noen områder vi skal jobbe videre med for å være klare til mai 2018:</a:t>
            </a:r>
          </a:p>
          <a:p>
            <a:r>
              <a:rPr lang="nb-NO" dirty="0"/>
              <a:t>Informasjon til egne ansatte om håndtering av HR-opplysninger.</a:t>
            </a:r>
          </a:p>
          <a:p>
            <a:r>
              <a:rPr lang="nb-NO" dirty="0"/>
              <a:t>Oppdaterte sikkerhetsregler.</a:t>
            </a:r>
          </a:p>
          <a:p>
            <a:r>
              <a:rPr lang="nb-NO" dirty="0"/>
              <a:t>Gjennomgang av  databehandleravtaler med kunder og samarbeidspartnere. </a:t>
            </a:r>
          </a:p>
          <a:p>
            <a:r>
              <a:rPr lang="nb-NO" dirty="0"/>
              <a:t>Opprette internt personvernombud.</a:t>
            </a:r>
          </a:p>
          <a:p>
            <a:endParaRPr lang="nb-NO" dirty="0"/>
          </a:p>
        </p:txBody>
      </p:sp>
      <p:pic>
        <p:nvPicPr>
          <p:cNvPr id="6" name="Plassholder for innhold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39320" y="6424069"/>
            <a:ext cx="1140886" cy="367336"/>
          </a:xfrm>
          <a:prstGeom prst="rect">
            <a:avLst/>
          </a:prstGeom>
        </p:spPr>
      </p:pic>
      <p:sp>
        <p:nvSpPr>
          <p:cNvPr id="9" name="Text Placeholder 52">
            <a:extLst>
              <a:ext uri="{FF2B5EF4-FFF2-40B4-BE49-F238E27FC236}">
                <a16:creationId xmlns:a16="http://schemas.microsoft.com/office/drawing/2014/main" xmlns="" id="{48B0543F-5147-4FF5-A00A-1B082A9B1F08}"/>
              </a:ext>
            </a:extLst>
          </p:cNvPr>
          <p:cNvSpPr>
            <a:spLocks noGrp="1"/>
          </p:cNvSpPr>
          <p:nvPr>
            <p:ph type="body" sz="quarter" idx="10"/>
          </p:nvPr>
        </p:nvSpPr>
        <p:spPr/>
        <p:txBody>
          <a:bodyPr>
            <a:normAutofit fontScale="92500" lnSpcReduction="10000"/>
          </a:bodyPr>
          <a:lstStyle/>
          <a:p>
            <a:r>
              <a:rPr lang="nb-NO" dirty="0"/>
              <a:t>Bilde: </a:t>
            </a:r>
            <a:r>
              <a:rPr lang="nb-NO" dirty="0" err="1"/>
              <a:t>Ikomm</a:t>
            </a:r>
            <a:endParaRPr lang="nb-NO" dirty="0"/>
          </a:p>
        </p:txBody>
      </p:sp>
    </p:spTree>
    <p:extLst>
      <p:ext uri="{BB962C8B-B14F-4D97-AF65-F5344CB8AC3E}">
        <p14:creationId xmlns:p14="http://schemas.microsoft.com/office/powerpoint/2010/main" val="340738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8C1B8519-D134-4F58-AED3-96BF103F53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05050" y="1372507"/>
            <a:ext cx="4200525" cy="3867150"/>
          </a:xfrm>
          <a:prstGeom prst="rect">
            <a:avLst/>
          </a:prstGeom>
        </p:spPr>
      </p:pic>
      <p:sp>
        <p:nvSpPr>
          <p:cNvPr id="6" name="Title 5">
            <a:extLst>
              <a:ext uri="{FF2B5EF4-FFF2-40B4-BE49-F238E27FC236}">
                <a16:creationId xmlns:a16="http://schemas.microsoft.com/office/drawing/2014/main" xmlns="" id="{AB098AC8-B284-41F6-9057-B6FB66D1E084}"/>
              </a:ext>
            </a:extLst>
          </p:cNvPr>
          <p:cNvSpPr>
            <a:spLocks noGrp="1"/>
          </p:cNvSpPr>
          <p:nvPr>
            <p:ph type="title"/>
          </p:nvPr>
        </p:nvSpPr>
        <p:spPr/>
        <p:txBody>
          <a:bodyPr/>
          <a:lstStyle/>
          <a:p>
            <a:r>
              <a:rPr lang="nb-NO"/>
              <a:t>Sikkerhet i sosiale medier</a:t>
            </a:r>
            <a:endParaRPr lang="nb-NO" dirty="0"/>
          </a:p>
        </p:txBody>
      </p:sp>
      <p:sp>
        <p:nvSpPr>
          <p:cNvPr id="9" name="Text Placeholder 8">
            <a:extLst>
              <a:ext uri="{FF2B5EF4-FFF2-40B4-BE49-F238E27FC236}">
                <a16:creationId xmlns:a16="http://schemas.microsoft.com/office/drawing/2014/main" xmlns="" id="{233D2FAE-49E2-4065-A39F-1A0FCF86BA27}"/>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spTree>
    <p:extLst>
      <p:ext uri="{BB962C8B-B14F-4D97-AF65-F5344CB8AC3E}">
        <p14:creationId xmlns:p14="http://schemas.microsoft.com/office/powerpoint/2010/main" val="312957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4E2B6-8411-46A0-BBEC-F92A0E014DDF}"/>
              </a:ext>
            </a:extLst>
          </p:cNvPr>
          <p:cNvSpPr>
            <a:spLocks noGrp="1"/>
          </p:cNvSpPr>
          <p:nvPr>
            <p:ph type="title"/>
          </p:nvPr>
        </p:nvSpPr>
        <p:spPr/>
        <p:txBody>
          <a:bodyPr/>
          <a:lstStyle/>
          <a:p>
            <a:r>
              <a:rPr lang="nb-NO" dirty="0"/>
              <a:t>Falske sider og konkurranser</a:t>
            </a:r>
          </a:p>
        </p:txBody>
      </p:sp>
      <p:pic>
        <p:nvPicPr>
          <p:cNvPr id="7" name="Picture Placeholder 6">
            <a:extLst>
              <a:ext uri="{FF2B5EF4-FFF2-40B4-BE49-F238E27FC236}">
                <a16:creationId xmlns:a16="http://schemas.microsoft.com/office/drawing/2014/main" xmlns="" id="{F05D9F56-435F-4DB7-A1B9-747B4BF40C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0" y="0"/>
            <a:ext cx="4193931" cy="6858000"/>
          </a:xfrm>
        </p:spPr>
      </p:pic>
      <p:sp>
        <p:nvSpPr>
          <p:cNvPr id="18" name="Text Placeholder 17">
            <a:extLst>
              <a:ext uri="{FF2B5EF4-FFF2-40B4-BE49-F238E27FC236}">
                <a16:creationId xmlns:a16="http://schemas.microsoft.com/office/drawing/2014/main" xmlns="" id="{13189DDD-94A4-498D-AFA3-6E91B82AE4AB}"/>
              </a:ext>
            </a:extLst>
          </p:cNvPr>
          <p:cNvSpPr>
            <a:spLocks noGrp="1"/>
          </p:cNvSpPr>
          <p:nvPr>
            <p:ph type="body" sz="quarter" idx="14"/>
          </p:nvPr>
        </p:nvSpPr>
        <p:spPr/>
        <p:txBody>
          <a:bodyPr>
            <a:normAutofit/>
          </a:bodyPr>
          <a:lstStyle/>
          <a:p>
            <a:r>
              <a:rPr lang="nb-NO" b="1" dirty="0"/>
              <a:t>Kjennetegn:</a:t>
            </a:r>
          </a:p>
          <a:p>
            <a:r>
              <a:rPr lang="nb-NO" dirty="0"/>
              <a:t>Premien virker for god til å være sann.</a:t>
            </a:r>
          </a:p>
          <a:p>
            <a:r>
              <a:rPr lang="nb-NO" dirty="0"/>
              <a:t>Konkurransen er ikke nevnt på selskapets hovedside.</a:t>
            </a:r>
          </a:p>
          <a:p>
            <a:r>
              <a:rPr lang="nb-NO" dirty="0"/>
              <a:t>Konkurransesiden er nylig opprettet.</a:t>
            </a:r>
          </a:p>
          <a:p>
            <a:r>
              <a:rPr lang="nb-NO" dirty="0"/>
              <a:t>Du bes dele og tagge venner.</a:t>
            </a:r>
          </a:p>
          <a:p>
            <a:endParaRPr lang="nb-NO" dirty="0"/>
          </a:p>
          <a:p>
            <a:endParaRPr lang="nb-NO" dirty="0"/>
          </a:p>
        </p:txBody>
      </p:sp>
      <p:pic>
        <p:nvPicPr>
          <p:cNvPr id="4" name="Picture 3">
            <a:extLst>
              <a:ext uri="{FF2B5EF4-FFF2-40B4-BE49-F238E27FC236}">
                <a16:creationId xmlns:a16="http://schemas.microsoft.com/office/drawing/2014/main" xmlns="" id="{BA385052-69A8-4787-AAB7-1983EA6909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5179" y="4292304"/>
            <a:ext cx="2284337" cy="2565697"/>
          </a:xfrm>
          <a:prstGeom prst="rect">
            <a:avLst/>
          </a:prstGeom>
        </p:spPr>
      </p:pic>
    </p:spTree>
    <p:extLst>
      <p:ext uri="{BB962C8B-B14F-4D97-AF65-F5344CB8AC3E}">
        <p14:creationId xmlns:p14="http://schemas.microsoft.com/office/powerpoint/2010/main" val="202243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575" y="1447800"/>
            <a:ext cx="9081135" cy="3942588"/>
          </a:xfrm>
          <a:prstGeom prst="rect">
            <a:avLst/>
          </a:prstGeom>
        </p:spPr>
      </p:pic>
      <p:sp>
        <p:nvSpPr>
          <p:cNvPr id="11" name="Plassholder for tekst 4"/>
          <p:cNvSpPr>
            <a:spLocks noGrp="1"/>
          </p:cNvSpPr>
          <p:nvPr>
            <p:ph type="body" sz="quarter" idx="10"/>
          </p:nvPr>
        </p:nvSpPr>
        <p:spPr>
          <a:xfrm>
            <a:off x="180305" y="6516609"/>
            <a:ext cx="3086100" cy="261937"/>
          </a:xfrm>
        </p:spPr>
        <p:txBody>
          <a:bodyPr>
            <a:normAutofit fontScale="92500" lnSpcReduction="10000"/>
          </a:bodyPr>
          <a:lstStyle/>
          <a:p>
            <a:r>
              <a:rPr lang="nb-NO" dirty="0"/>
              <a:t>Kilde: </a:t>
            </a:r>
            <a:r>
              <a:rPr lang="nb-NO" dirty="0" err="1"/>
              <a:t>B.Lund</a:t>
            </a:r>
            <a:r>
              <a:rPr lang="nb-NO" dirty="0"/>
              <a:t>/</a:t>
            </a:r>
            <a:r>
              <a:rPr lang="nb-NO" dirty="0" err="1"/>
              <a:t>distr</a:t>
            </a:r>
            <a:r>
              <a:rPr lang="nb-NO" dirty="0"/>
              <a:t>./</a:t>
            </a:r>
            <a:r>
              <a:rPr lang="nb-NO" dirty="0" err="1"/>
              <a:t>Strandcomics.no</a:t>
            </a:r>
            <a:endParaRPr lang="nb-NO" dirty="0"/>
          </a:p>
        </p:txBody>
      </p:sp>
    </p:spTree>
    <p:extLst>
      <p:ext uri="{BB962C8B-B14F-4D97-AF65-F5344CB8AC3E}">
        <p14:creationId xmlns:p14="http://schemas.microsoft.com/office/powerpoint/2010/main" val="41932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0F5E2-6EEA-44E9-AA6E-E749D01BD748}"/>
              </a:ext>
            </a:extLst>
          </p:cNvPr>
          <p:cNvSpPr>
            <a:spLocks noGrp="1"/>
          </p:cNvSpPr>
          <p:nvPr>
            <p:ph type="title"/>
          </p:nvPr>
        </p:nvSpPr>
        <p:spPr>
          <a:xfrm>
            <a:off x="4537635" y="1089447"/>
            <a:ext cx="4606365" cy="1325563"/>
          </a:xfrm>
        </p:spPr>
        <p:txBody>
          <a:bodyPr>
            <a:normAutofit fontScale="90000"/>
          </a:bodyPr>
          <a:lstStyle/>
          <a:p>
            <a:r>
              <a:rPr lang="nb-NO" dirty="0"/>
              <a:t>Ikke la dine personopplysninger </a:t>
            </a:r>
            <a:br>
              <a:rPr lang="nb-NO" dirty="0"/>
            </a:br>
            <a:r>
              <a:rPr lang="nb-NO" dirty="0"/>
              <a:t>havne i feil hender</a:t>
            </a:r>
          </a:p>
        </p:txBody>
      </p:sp>
      <p:pic>
        <p:nvPicPr>
          <p:cNvPr id="11" name="Picture Placeholder 10">
            <a:extLst>
              <a:ext uri="{FF2B5EF4-FFF2-40B4-BE49-F238E27FC236}">
                <a16:creationId xmlns:a16="http://schemas.microsoft.com/office/drawing/2014/main" xmlns="" id="{80A80026-8030-4670-8BC1-15A3C731680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2B859298-76F7-48D4-81CC-D700C1867309}"/>
              </a:ext>
            </a:extLst>
          </p:cNvPr>
          <p:cNvSpPr>
            <a:spLocks noGrp="1"/>
          </p:cNvSpPr>
          <p:nvPr>
            <p:ph type="body" sz="quarter" idx="14"/>
          </p:nvPr>
        </p:nvSpPr>
        <p:spPr/>
        <p:txBody>
          <a:bodyPr>
            <a:normAutofit lnSpcReduction="10000"/>
          </a:bodyPr>
          <a:lstStyle/>
          <a:p>
            <a:r>
              <a:rPr lang="nb-NO" dirty="0"/>
              <a:t>Ikke oppgi personlig informasjon til ukjente over Internett, på telefon eller e-post.</a:t>
            </a:r>
          </a:p>
          <a:p>
            <a:r>
              <a:rPr lang="nb-NO" dirty="0"/>
              <a:t>Se opp for informasjonstyveri. Ikke legg inn personinformasjon på falske nettsider.</a:t>
            </a:r>
          </a:p>
          <a:p>
            <a:r>
              <a:rPr lang="nb-NO" dirty="0"/>
              <a:t>Legg aldri igjen personinformasjon hos bedrifter du ikke vet nok om.</a:t>
            </a:r>
          </a:p>
          <a:p>
            <a:r>
              <a:rPr lang="nb-NO" dirty="0"/>
              <a:t>Lås postkassen din.</a:t>
            </a:r>
          </a:p>
          <a:p>
            <a:r>
              <a:rPr lang="nb-NO" dirty="0"/>
              <a:t>Riv i stykker eller brenn personopplysninger før kasting.</a:t>
            </a:r>
          </a:p>
        </p:txBody>
      </p:sp>
      <p:sp>
        <p:nvSpPr>
          <p:cNvPr id="8" name="Text Placeholder 7">
            <a:extLst>
              <a:ext uri="{FF2B5EF4-FFF2-40B4-BE49-F238E27FC236}">
                <a16:creationId xmlns:a16="http://schemas.microsoft.com/office/drawing/2014/main" xmlns="" id="{51909733-673B-4EB5-8E1E-9BB2605DD949}"/>
              </a:ext>
            </a:extLst>
          </p:cNvPr>
          <p:cNvSpPr>
            <a:spLocks noGrp="1"/>
          </p:cNvSpPr>
          <p:nvPr>
            <p:ph type="body" sz="quarter" idx="10"/>
          </p:nvPr>
        </p:nvSpPr>
        <p:spPr/>
        <p:txBody>
          <a:bodyPr>
            <a:normAutofit fontScale="92500" lnSpcReduction="10000"/>
          </a:bodyPr>
          <a:lstStyle/>
          <a:p>
            <a:r>
              <a:rPr lang="nb-NO" dirty="0">
                <a:solidFill>
                  <a:schemeClr val="bg1"/>
                </a:solidFill>
              </a:rPr>
              <a:t>Nasjonal sikkerhetsmåned</a:t>
            </a:r>
          </a:p>
        </p:txBody>
      </p:sp>
    </p:spTree>
    <p:extLst>
      <p:ext uri="{BB962C8B-B14F-4D97-AF65-F5344CB8AC3E}">
        <p14:creationId xmlns:p14="http://schemas.microsoft.com/office/powerpoint/2010/main" val="197088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1EAB23-0E3C-4F01-B884-A5FDADA5DB3A}"/>
              </a:ext>
            </a:extLst>
          </p:cNvPr>
          <p:cNvSpPr>
            <a:spLocks noGrp="1"/>
          </p:cNvSpPr>
          <p:nvPr>
            <p:ph type="body" sz="quarter" idx="10"/>
          </p:nvPr>
        </p:nvSpPr>
        <p:spPr>
          <a:xfrm>
            <a:off x="180305" y="6516609"/>
            <a:ext cx="3086100" cy="261937"/>
          </a:xfrm>
        </p:spPr>
        <p:txBody>
          <a:bodyPr>
            <a:normAutofit fontScale="92500" lnSpcReduction="10000"/>
          </a:bodyPr>
          <a:lstStyle/>
          <a:p>
            <a:r>
              <a:rPr lang="nb-NO" dirty="0"/>
              <a:t>Nasjonal sikkehetsmåned</a:t>
            </a:r>
          </a:p>
        </p:txBody>
      </p:sp>
      <p:sp>
        <p:nvSpPr>
          <p:cNvPr id="15" name="Title 14">
            <a:extLst>
              <a:ext uri="{FF2B5EF4-FFF2-40B4-BE49-F238E27FC236}">
                <a16:creationId xmlns:a16="http://schemas.microsoft.com/office/drawing/2014/main" xmlns="" id="{A9E8868C-D4EA-4C7D-849C-6D59E7501DD7}"/>
              </a:ext>
            </a:extLst>
          </p:cNvPr>
          <p:cNvSpPr>
            <a:spLocks noGrp="1"/>
          </p:cNvSpPr>
          <p:nvPr>
            <p:ph type="title"/>
          </p:nvPr>
        </p:nvSpPr>
        <p:spPr/>
        <p:txBody>
          <a:bodyPr/>
          <a:lstStyle/>
          <a:p>
            <a:r>
              <a:rPr lang="nb-NO" dirty="0"/>
              <a:t>Hva er person(opplysnings)vern?</a:t>
            </a:r>
          </a:p>
        </p:txBody>
      </p:sp>
      <p:sp>
        <p:nvSpPr>
          <p:cNvPr id="16" name="Plassholder for innhold 2">
            <a:extLst>
              <a:ext uri="{FF2B5EF4-FFF2-40B4-BE49-F238E27FC236}">
                <a16:creationId xmlns:a16="http://schemas.microsoft.com/office/drawing/2014/main" xmlns="" id="{1C058660-785B-4C3E-AE77-545902D3BA5D}"/>
              </a:ext>
            </a:extLst>
          </p:cNvPr>
          <p:cNvSpPr txBox="1">
            <a:spLocks/>
          </p:cNvSpPr>
          <p:nvPr/>
        </p:nvSpPr>
        <p:spPr>
          <a:xfrm>
            <a:off x="3167489" y="1391604"/>
            <a:ext cx="5616358" cy="47245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400" dirty="0"/>
              <a:t>«Den enkeltes rett til å ha kontroll med egne personopplysninger»</a:t>
            </a:r>
            <a:br>
              <a:rPr lang="nb-NO" sz="2400" dirty="0"/>
            </a:br>
            <a:endParaRPr lang="nb-NO" sz="2400" dirty="0"/>
          </a:p>
          <a:p>
            <a:pPr marL="0" indent="0">
              <a:buFont typeface="Arial" panose="020B0604020202020204" pitchFamily="34" charset="0"/>
              <a:buNone/>
            </a:pPr>
            <a:r>
              <a:rPr lang="nb-NO" sz="2400" b="1" dirty="0"/>
              <a:t>Selvbestemmelse</a:t>
            </a:r>
            <a:r>
              <a:rPr lang="nb-NO" sz="2400" dirty="0"/>
              <a:t> – rett til selv å bestemme hvilke opplysninger som skal brukes, av hvem, til hvilke formål.</a:t>
            </a:r>
            <a:br>
              <a:rPr lang="nb-NO" sz="2400" dirty="0"/>
            </a:br>
            <a:endParaRPr lang="nb-NO" sz="2400" dirty="0"/>
          </a:p>
          <a:p>
            <a:pPr marL="0" indent="0">
              <a:buFont typeface="Arial" panose="020B0604020202020204" pitchFamily="34" charset="0"/>
              <a:buNone/>
            </a:pPr>
            <a:r>
              <a:rPr lang="nb-NO" sz="2400" b="1" dirty="0"/>
              <a:t>Informasjon</a:t>
            </a:r>
            <a:r>
              <a:rPr lang="nb-NO" sz="2400" dirty="0"/>
              <a:t> – hvis man ikke har rett til å samtykke, har man i det minste rett til å vite hvilke opplysninger som brukes, av hvem og til hvilke formål.</a:t>
            </a:r>
          </a:p>
        </p:txBody>
      </p:sp>
      <p:pic>
        <p:nvPicPr>
          <p:cNvPr id="17" name="Bilde 4">
            <a:extLst>
              <a:ext uri="{FF2B5EF4-FFF2-40B4-BE49-F238E27FC236}">
                <a16:creationId xmlns:a16="http://schemas.microsoft.com/office/drawing/2014/main" xmlns="" id="{E3D11DD7-BBD1-4B31-A49E-916810E54A3B}"/>
              </a:ext>
            </a:extLst>
          </p:cNvPr>
          <p:cNvPicPr>
            <a:picLocks noChangeAspect="1"/>
          </p:cNvPicPr>
          <p:nvPr/>
        </p:nvPicPr>
        <p:blipFill>
          <a:blip r:embed="rId3"/>
          <a:stretch>
            <a:fillRect/>
          </a:stretch>
        </p:blipFill>
        <p:spPr>
          <a:xfrm>
            <a:off x="450728" y="1391605"/>
            <a:ext cx="2609491" cy="4629267"/>
          </a:xfrm>
          <a:prstGeom prst="rect">
            <a:avLst/>
          </a:prstGeom>
        </p:spPr>
      </p:pic>
    </p:spTree>
    <p:extLst>
      <p:ext uri="{BB962C8B-B14F-4D97-AF65-F5344CB8AC3E}">
        <p14:creationId xmlns:p14="http://schemas.microsoft.com/office/powerpoint/2010/main" val="321299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D802BF-A963-43DA-8EAA-ACAF82054C00}"/>
              </a:ext>
            </a:extLst>
          </p:cNvPr>
          <p:cNvSpPr>
            <a:spLocks noGrp="1"/>
          </p:cNvSpPr>
          <p:nvPr>
            <p:ph type="title"/>
          </p:nvPr>
        </p:nvSpPr>
        <p:spPr/>
        <p:txBody>
          <a:bodyPr/>
          <a:lstStyle/>
          <a:p>
            <a:r>
              <a:rPr lang="nb-NO" dirty="0"/>
              <a:t>Hva er personopplysninger?</a:t>
            </a:r>
          </a:p>
        </p:txBody>
      </p:sp>
      <p:sp>
        <p:nvSpPr>
          <p:cNvPr id="11" name="Plassholder for innhold 3">
            <a:extLst>
              <a:ext uri="{FF2B5EF4-FFF2-40B4-BE49-F238E27FC236}">
                <a16:creationId xmlns:a16="http://schemas.microsoft.com/office/drawing/2014/main" xmlns="" id="{D1A2F2E5-452C-4E84-B346-44E6DCCEB249}"/>
              </a:ext>
            </a:extLst>
          </p:cNvPr>
          <p:cNvSpPr txBox="1">
            <a:spLocks/>
          </p:cNvSpPr>
          <p:nvPr/>
        </p:nvSpPr>
        <p:spPr>
          <a:xfrm>
            <a:off x="457200" y="1226865"/>
            <a:ext cx="4038600" cy="50335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b="1" dirty="0"/>
              <a:t>Opplysninger og vurderinger som kan knyttes til en enkeltperson som for eksempel:</a:t>
            </a:r>
          </a:p>
          <a:p>
            <a:r>
              <a:rPr lang="nb-NO" dirty="0"/>
              <a:t>navn</a:t>
            </a:r>
          </a:p>
          <a:p>
            <a:r>
              <a:rPr lang="nb-NO" dirty="0"/>
              <a:t>adresse</a:t>
            </a:r>
          </a:p>
          <a:p>
            <a:r>
              <a:rPr lang="nb-NO" dirty="0"/>
              <a:t>telefonnummer</a:t>
            </a:r>
          </a:p>
          <a:p>
            <a:r>
              <a:rPr lang="nb-NO" dirty="0"/>
              <a:t>e-postadresse</a:t>
            </a:r>
          </a:p>
          <a:p>
            <a:r>
              <a:rPr lang="nb-NO" dirty="0"/>
              <a:t>IP-adresse</a:t>
            </a:r>
          </a:p>
          <a:p>
            <a:r>
              <a:rPr lang="nb-NO" dirty="0"/>
              <a:t>bilnummer</a:t>
            </a:r>
          </a:p>
          <a:p>
            <a:r>
              <a:rPr lang="nb-NO" dirty="0"/>
              <a:t>bilder</a:t>
            </a:r>
          </a:p>
          <a:p>
            <a:r>
              <a:rPr lang="nb-NO" dirty="0"/>
              <a:t>fingeravtrykk</a:t>
            </a:r>
          </a:p>
          <a:p>
            <a:r>
              <a:rPr lang="nb-NO" dirty="0"/>
              <a:t>irismønster</a:t>
            </a:r>
          </a:p>
          <a:p>
            <a:r>
              <a:rPr lang="nb-NO" dirty="0"/>
              <a:t>hodeform </a:t>
            </a:r>
            <a:br>
              <a:rPr lang="nb-NO" dirty="0"/>
            </a:br>
            <a:r>
              <a:rPr lang="nb-NO" dirty="0"/>
              <a:t>(for ansiktsgjenkjenning)</a:t>
            </a:r>
          </a:p>
          <a:p>
            <a:r>
              <a:rPr lang="nb-NO" dirty="0"/>
              <a:t>fødselsnummer </a:t>
            </a:r>
            <a:br>
              <a:rPr lang="nb-NO" dirty="0"/>
            </a:br>
            <a:r>
              <a:rPr lang="nb-NO" dirty="0"/>
              <a:t>(fødselsdato og personnummer)</a:t>
            </a:r>
          </a:p>
          <a:p>
            <a:endParaRPr lang="nb-NO" dirty="0"/>
          </a:p>
          <a:p>
            <a:endParaRPr lang="nb-NO" dirty="0"/>
          </a:p>
        </p:txBody>
      </p:sp>
      <p:sp>
        <p:nvSpPr>
          <p:cNvPr id="12" name="Plassholder for innhold 4">
            <a:extLst>
              <a:ext uri="{FF2B5EF4-FFF2-40B4-BE49-F238E27FC236}">
                <a16:creationId xmlns:a16="http://schemas.microsoft.com/office/drawing/2014/main" xmlns="" id="{11BFD3A5-F40B-4768-A725-882599181E03}"/>
              </a:ext>
            </a:extLst>
          </p:cNvPr>
          <p:cNvSpPr txBox="1">
            <a:spLocks/>
          </p:cNvSpPr>
          <p:nvPr/>
        </p:nvSpPr>
        <p:spPr>
          <a:xfrm>
            <a:off x="4648200" y="1197955"/>
            <a:ext cx="4038600" cy="33451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b="1" dirty="0"/>
              <a:t>Sensitive personopplysninger er opplysninger om: </a:t>
            </a:r>
          </a:p>
          <a:p>
            <a:r>
              <a:rPr lang="nb-NO" dirty="0"/>
              <a:t>rase/etnisitet</a:t>
            </a:r>
          </a:p>
          <a:p>
            <a:r>
              <a:rPr lang="nb-NO" dirty="0"/>
              <a:t>politisk, filosofisk og religiøs oppfatning</a:t>
            </a:r>
          </a:p>
          <a:p>
            <a:r>
              <a:rPr lang="nb-NO" dirty="0"/>
              <a:t>mistenkt, siktet eller dømt for en straffbar handling</a:t>
            </a:r>
          </a:p>
          <a:p>
            <a:r>
              <a:rPr lang="nb-NO" dirty="0"/>
              <a:t>helseforhold</a:t>
            </a:r>
          </a:p>
          <a:p>
            <a:r>
              <a:rPr lang="nb-NO" dirty="0"/>
              <a:t>seksuelle forhold</a:t>
            </a:r>
          </a:p>
          <a:p>
            <a:r>
              <a:rPr lang="nb-NO" dirty="0"/>
              <a:t>medlemskap i fagforeninger</a:t>
            </a:r>
          </a:p>
          <a:p>
            <a:endParaRPr lang="nb-NO" dirty="0"/>
          </a:p>
          <a:p>
            <a:endParaRPr lang="nb-NO" dirty="0"/>
          </a:p>
        </p:txBody>
      </p:sp>
      <p:pic>
        <p:nvPicPr>
          <p:cNvPr id="13" name="Picture 6" descr="F:\Info\Foredragsvirksomheten\bildebase\biometri fingeravtrykk\fingerprint 1 foto georgie_c.jpg">
            <a:extLst>
              <a:ext uri="{FF2B5EF4-FFF2-40B4-BE49-F238E27FC236}">
                <a16:creationId xmlns:a16="http://schemas.microsoft.com/office/drawing/2014/main" xmlns="" id="{AEFE77A5-E263-4FE3-9989-B186DAE7915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7112" y="3028881"/>
            <a:ext cx="770020" cy="1429543"/>
          </a:xfrm>
          <a:prstGeom prst="rect">
            <a:avLst/>
          </a:prstGeom>
          <a:noFill/>
          <a:ln w="9525">
            <a:noFill/>
            <a:miter lim="800000"/>
            <a:headEnd/>
            <a:tailEnd/>
          </a:ln>
        </p:spPr>
      </p:pic>
      <p:pic>
        <p:nvPicPr>
          <p:cNvPr id="14" name="Bilde 6">
            <a:extLst>
              <a:ext uri="{FF2B5EF4-FFF2-40B4-BE49-F238E27FC236}">
                <a16:creationId xmlns:a16="http://schemas.microsoft.com/office/drawing/2014/main" xmlns="" id="{87A8284F-B4D1-42DB-B67A-A8A7C7F59B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1955" y="4894665"/>
            <a:ext cx="1576095" cy="1470443"/>
          </a:xfrm>
          <a:prstGeom prst="rect">
            <a:avLst/>
          </a:prstGeom>
        </p:spPr>
      </p:pic>
      <p:pic>
        <p:nvPicPr>
          <p:cNvPr id="15" name="Bilde 7">
            <a:extLst>
              <a:ext uri="{FF2B5EF4-FFF2-40B4-BE49-F238E27FC236}">
                <a16:creationId xmlns:a16="http://schemas.microsoft.com/office/drawing/2014/main" xmlns="" id="{30F747A8-D82E-46AE-999A-91F1532D65D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07627" y="4543089"/>
            <a:ext cx="1423451" cy="1822018"/>
          </a:xfrm>
          <a:prstGeom prst="rect">
            <a:avLst/>
          </a:prstGeom>
        </p:spPr>
      </p:pic>
    </p:spTree>
    <p:extLst>
      <p:ext uri="{BB962C8B-B14F-4D97-AF65-F5344CB8AC3E}">
        <p14:creationId xmlns:p14="http://schemas.microsoft.com/office/powerpoint/2010/main" val="20784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2D47FB-E0B0-47A5-8AB5-2DDD4600505D}"/>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sp>
        <p:nvSpPr>
          <p:cNvPr id="7" name="Title 6">
            <a:extLst>
              <a:ext uri="{FF2B5EF4-FFF2-40B4-BE49-F238E27FC236}">
                <a16:creationId xmlns:a16="http://schemas.microsoft.com/office/drawing/2014/main" xmlns="" id="{4B30AA8F-CA0B-4142-A5CD-47267DFBD0D1}"/>
              </a:ext>
            </a:extLst>
          </p:cNvPr>
          <p:cNvSpPr>
            <a:spLocks noGrp="1"/>
          </p:cNvSpPr>
          <p:nvPr>
            <p:ph type="title"/>
          </p:nvPr>
        </p:nvSpPr>
        <p:spPr/>
        <p:txBody>
          <a:bodyPr/>
          <a:lstStyle/>
          <a:p>
            <a:r>
              <a:rPr lang="nb-NO" dirty="0"/>
              <a:t>Nye personvernregler fra mai 2018</a:t>
            </a:r>
          </a:p>
        </p:txBody>
      </p:sp>
      <p:sp>
        <p:nvSpPr>
          <p:cNvPr id="4" name="Plassholder for innhold 2">
            <a:extLst>
              <a:ext uri="{FF2B5EF4-FFF2-40B4-BE49-F238E27FC236}">
                <a16:creationId xmlns:a16="http://schemas.microsoft.com/office/drawing/2014/main" xmlns="" id="{651471DF-489E-41B1-991E-58C4301514E0}"/>
              </a:ext>
            </a:extLst>
          </p:cNvPr>
          <p:cNvSpPr txBox="1">
            <a:spLocks/>
          </p:cNvSpPr>
          <p:nvPr/>
        </p:nvSpPr>
        <p:spPr>
          <a:xfrm>
            <a:off x="457200" y="1374351"/>
            <a:ext cx="4310743" cy="4594650"/>
          </a:xfrm>
          <a:prstGeom prst="rect">
            <a:avLst/>
          </a:prstGeom>
        </p:spPr>
        <p:txBody>
          <a:bodyPr lIns="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1219170">
              <a:buNone/>
              <a:defRPr/>
            </a:pPr>
            <a:r>
              <a:rPr lang="nb-NO" b="1" dirty="0">
                <a:solidFill>
                  <a:prstClr val="black"/>
                </a:solidFill>
              </a:rPr>
              <a:t>De viktigste endringene: </a:t>
            </a:r>
          </a:p>
          <a:p>
            <a:pPr marL="457189" lvl="0" indent="-457189" defTabSz="1219170">
              <a:buFont typeface="Arial"/>
              <a:buAutoNum type="arabicPeriod"/>
              <a:defRPr/>
            </a:pPr>
            <a:r>
              <a:rPr lang="nb-NO" dirty="0">
                <a:solidFill>
                  <a:prstClr val="black"/>
                </a:solidFill>
              </a:rPr>
              <a:t>Alle norske virksomheter får nye plikter.</a:t>
            </a:r>
          </a:p>
          <a:p>
            <a:pPr marL="457189" lvl="0" indent="-457189" defTabSz="1219170">
              <a:buFont typeface="Arial"/>
              <a:buAutoNum type="arabicPeriod"/>
              <a:defRPr/>
            </a:pPr>
            <a:r>
              <a:rPr lang="nb-NO" dirty="0">
                <a:solidFill>
                  <a:prstClr val="black"/>
                </a:solidFill>
              </a:rPr>
              <a:t>Alle skal gi god informasjon om hvordan de behandler personopplysninger.</a:t>
            </a:r>
          </a:p>
          <a:p>
            <a:pPr marL="457189" lvl="0" indent="-457189" defTabSz="1219170">
              <a:buFont typeface="Arial"/>
              <a:buAutoNum type="arabicPeriod"/>
              <a:defRPr/>
            </a:pPr>
            <a:r>
              <a:rPr lang="nb-NO" dirty="0">
                <a:solidFill>
                  <a:prstClr val="black"/>
                </a:solidFill>
              </a:rPr>
              <a:t>Alle skal vurdere risiko og personvernkonsekvenser.</a:t>
            </a:r>
          </a:p>
          <a:p>
            <a:pPr marL="457189" lvl="0" indent="-457189" defTabSz="1219170">
              <a:buFont typeface="Arial"/>
              <a:buAutoNum type="arabicPeriod"/>
              <a:defRPr/>
            </a:pPr>
            <a:r>
              <a:rPr lang="nb-NO" dirty="0">
                <a:solidFill>
                  <a:prstClr val="black"/>
                </a:solidFill>
              </a:rPr>
              <a:t>Alle skal bygge personvern inn i nye løsninger.</a:t>
            </a:r>
          </a:p>
          <a:p>
            <a:pPr marL="457189" lvl="0" indent="-457189" defTabSz="1219170">
              <a:buFont typeface="Arial"/>
              <a:buAutoNum type="arabicPeriod"/>
              <a:defRPr/>
            </a:pPr>
            <a:r>
              <a:rPr lang="nb-NO" dirty="0">
                <a:solidFill>
                  <a:prstClr val="black"/>
                </a:solidFill>
              </a:rPr>
              <a:t>Mange virksomheter må opprette personvernombud.</a:t>
            </a:r>
          </a:p>
          <a:p>
            <a:pPr marL="457189" lvl="0" indent="-457189" defTabSz="1219170">
              <a:buFont typeface="Arial"/>
              <a:buAutoNum type="arabicPeriod"/>
              <a:defRPr/>
            </a:pPr>
            <a:r>
              <a:rPr lang="nb-NO" dirty="0">
                <a:solidFill>
                  <a:prstClr val="black"/>
                </a:solidFill>
              </a:rPr>
              <a:t>Reglene gjelder også virksomheter utenfor Europa.</a:t>
            </a:r>
          </a:p>
          <a:p>
            <a:pPr marL="457189" lvl="0" indent="-457189" defTabSz="1219170">
              <a:buFont typeface="Arial"/>
              <a:buAutoNum type="arabicPeriod"/>
              <a:defRPr/>
            </a:pPr>
            <a:r>
              <a:rPr lang="nb-NO" dirty="0">
                <a:solidFill>
                  <a:prstClr val="black"/>
                </a:solidFill>
              </a:rPr>
              <a:t>Alle databehandlere får nye plikter.</a:t>
            </a:r>
          </a:p>
          <a:p>
            <a:pPr marL="457189" lvl="0" indent="-457189" defTabSz="1219170">
              <a:buFont typeface="Arial"/>
              <a:buAutoNum type="arabicPeriod"/>
              <a:defRPr/>
            </a:pPr>
            <a:r>
              <a:rPr lang="nb-NO" dirty="0">
                <a:solidFill>
                  <a:prstClr val="black"/>
                </a:solidFill>
              </a:rPr>
              <a:t>Alle bør samarbeide i egne nettverk og følge bransjenormer.</a:t>
            </a:r>
          </a:p>
          <a:p>
            <a:pPr marL="457189" lvl="0" indent="-457189" defTabSz="1219170">
              <a:buFont typeface="Arial"/>
              <a:buAutoNum type="arabicPeriod"/>
              <a:defRPr/>
            </a:pPr>
            <a:r>
              <a:rPr lang="nb-NO" dirty="0">
                <a:solidFill>
                  <a:prstClr val="black"/>
                </a:solidFill>
              </a:rPr>
              <a:t>Alle får nye krav til avvikshåndtering.</a:t>
            </a:r>
          </a:p>
          <a:p>
            <a:pPr marL="457189" lvl="0" indent="-457189" defTabSz="1219170">
              <a:buFont typeface="Arial"/>
              <a:buAutoNum type="arabicPeriod"/>
              <a:defRPr/>
            </a:pPr>
            <a:r>
              <a:rPr lang="nb-NO" dirty="0">
                <a:solidFill>
                  <a:prstClr val="black"/>
                </a:solidFill>
              </a:rPr>
              <a:t>Alle må kunne oppfylle borgernes nye rettigheter.</a:t>
            </a:r>
          </a:p>
          <a:p>
            <a:pPr lvl="0"/>
            <a:endParaRPr lang="nb-NO" sz="1600" dirty="0">
              <a:solidFill>
                <a:prstClr val="black"/>
              </a:solidFill>
            </a:endParaRPr>
          </a:p>
          <a:p>
            <a:endParaRPr lang="nb-NO" dirty="0"/>
          </a:p>
        </p:txBody>
      </p:sp>
      <p:pic>
        <p:nvPicPr>
          <p:cNvPr id="8" name="Bilde 4">
            <a:extLst>
              <a:ext uri="{FF2B5EF4-FFF2-40B4-BE49-F238E27FC236}">
                <a16:creationId xmlns:a16="http://schemas.microsoft.com/office/drawing/2014/main" xmlns="" id="{B939E430-D15C-4719-A3DE-418D562CF6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7221" y="3438481"/>
            <a:ext cx="2041046" cy="2606720"/>
          </a:xfrm>
          <a:prstGeom prst="rect">
            <a:avLst/>
          </a:prstGeom>
        </p:spPr>
      </p:pic>
    </p:spTree>
    <p:extLst>
      <p:ext uri="{BB962C8B-B14F-4D97-AF65-F5344CB8AC3E}">
        <p14:creationId xmlns:p14="http://schemas.microsoft.com/office/powerpoint/2010/main" val="347241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427700F-618E-49C2-A716-1FA57D3B5539}"/>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sp>
        <p:nvSpPr>
          <p:cNvPr id="8" name="Title 7">
            <a:extLst>
              <a:ext uri="{FF2B5EF4-FFF2-40B4-BE49-F238E27FC236}">
                <a16:creationId xmlns:a16="http://schemas.microsoft.com/office/drawing/2014/main" xmlns="" id="{56019029-8625-4DE7-BEAA-04520B3803CE}"/>
              </a:ext>
            </a:extLst>
          </p:cNvPr>
          <p:cNvSpPr>
            <a:spLocks noGrp="1"/>
          </p:cNvSpPr>
          <p:nvPr>
            <p:ph type="title"/>
          </p:nvPr>
        </p:nvSpPr>
        <p:spPr/>
        <p:txBody>
          <a:bodyPr/>
          <a:lstStyle/>
          <a:p>
            <a:r>
              <a:rPr lang="nb-NO" dirty="0"/>
              <a:t>Hva bør alle virksomheter gjøre nå?</a:t>
            </a:r>
          </a:p>
        </p:txBody>
      </p:sp>
      <p:sp>
        <p:nvSpPr>
          <p:cNvPr id="4" name="Plassholder for innhold 2">
            <a:extLst>
              <a:ext uri="{FF2B5EF4-FFF2-40B4-BE49-F238E27FC236}">
                <a16:creationId xmlns:a16="http://schemas.microsoft.com/office/drawing/2014/main" xmlns="" id="{42487660-BC76-475F-92EE-EB1E28DC1160}"/>
              </a:ext>
            </a:extLst>
          </p:cNvPr>
          <p:cNvSpPr txBox="1">
            <a:spLocks/>
          </p:cNvSpPr>
          <p:nvPr/>
        </p:nvSpPr>
        <p:spPr>
          <a:xfrm>
            <a:off x="457201" y="1293223"/>
            <a:ext cx="6236786" cy="3102072"/>
          </a:xfrm>
          <a:prstGeom prst="rect">
            <a:avLst/>
          </a:prstGeom>
        </p:spPr>
        <p:txBody>
          <a:bodyPr lIns="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nb-NO" dirty="0"/>
              <a:t>Bli kjent med de nye reglene.</a:t>
            </a:r>
          </a:p>
          <a:p>
            <a:pPr marL="457200" indent="-457200">
              <a:buFont typeface="+mj-lt"/>
              <a:buAutoNum type="arabicPeriod"/>
            </a:pPr>
            <a:r>
              <a:rPr lang="nb-NO" dirty="0"/>
              <a:t>Få oversikt over hvilke personopplysninger dere behandler, hvilket rettslig grunnlag og hvem dere deler disse med.</a:t>
            </a:r>
          </a:p>
          <a:p>
            <a:pPr marL="457200" indent="-457200">
              <a:buFont typeface="+mj-lt"/>
              <a:buAutoNum type="arabicPeriod"/>
            </a:pPr>
            <a:r>
              <a:rPr lang="nb-NO" dirty="0"/>
              <a:t>Finn ut om dere behandler opplysninger som det knyttes særlig stor risiko til.</a:t>
            </a:r>
          </a:p>
          <a:p>
            <a:pPr marL="457200" indent="-457200">
              <a:buFont typeface="+mj-lt"/>
              <a:buAutoNum type="arabicPeriod"/>
            </a:pPr>
            <a:r>
              <a:rPr lang="nb-NO" dirty="0"/>
              <a:t>Sørg for å avklare hvem internt, som er ansvarlig for ulike behandlinger og om dere opererer i flere land.</a:t>
            </a:r>
          </a:p>
          <a:p>
            <a:pPr marL="457200" indent="-457200">
              <a:buFont typeface="+mj-lt"/>
              <a:buAutoNum type="arabicPeriod"/>
            </a:pPr>
            <a:r>
              <a:rPr lang="nb-NO" dirty="0"/>
              <a:t>Skal dere opprette personvernombud? Ikke vent!</a:t>
            </a:r>
          </a:p>
          <a:p>
            <a:pPr marL="457200" indent="-457200">
              <a:buFont typeface="+mj-lt"/>
              <a:buAutoNum type="arabicPeriod"/>
            </a:pPr>
            <a:r>
              <a:rPr lang="nb-NO" dirty="0"/>
              <a:t>Få på plass rutiner for å oppdage, rapportere og håndtere avvik.</a:t>
            </a:r>
          </a:p>
          <a:p>
            <a:pPr marL="457200" indent="-457200">
              <a:buFont typeface="+mj-lt"/>
              <a:buAutoNum type="arabicPeriod"/>
            </a:pPr>
            <a:r>
              <a:rPr lang="nb-NO" dirty="0"/>
              <a:t>Bygg personvern inn i løsninger.</a:t>
            </a:r>
          </a:p>
          <a:p>
            <a:pPr marL="457200" indent="-457200">
              <a:buFont typeface="+mj-lt"/>
              <a:buAutoNum type="arabicPeriod"/>
            </a:pPr>
            <a:r>
              <a:rPr lang="nb-NO" dirty="0"/>
              <a:t>Tilrettelegg for de registrertes rettigheter. Vær sikre på at dere:</a:t>
            </a:r>
          </a:p>
        </p:txBody>
      </p:sp>
      <p:pic>
        <p:nvPicPr>
          <p:cNvPr id="5" name="Bilde 5">
            <a:extLst>
              <a:ext uri="{FF2B5EF4-FFF2-40B4-BE49-F238E27FC236}">
                <a16:creationId xmlns:a16="http://schemas.microsoft.com/office/drawing/2014/main" xmlns="" id="{B4DB4589-A2B5-4D8A-97B9-F53CB1724D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0660" y="4433395"/>
            <a:ext cx="3091340" cy="2304916"/>
          </a:xfrm>
          <a:prstGeom prst="rect">
            <a:avLst/>
          </a:prstGeom>
        </p:spPr>
      </p:pic>
      <p:sp>
        <p:nvSpPr>
          <p:cNvPr id="6" name="TekstSylinder 7">
            <a:extLst>
              <a:ext uri="{FF2B5EF4-FFF2-40B4-BE49-F238E27FC236}">
                <a16:creationId xmlns:a16="http://schemas.microsoft.com/office/drawing/2014/main" xmlns="" id="{19158FC4-753E-4EAE-A58C-8F0325C15D61}"/>
              </a:ext>
            </a:extLst>
          </p:cNvPr>
          <p:cNvSpPr txBox="1"/>
          <p:nvPr/>
        </p:nvSpPr>
        <p:spPr>
          <a:xfrm>
            <a:off x="4733925" y="4656504"/>
            <a:ext cx="4075954" cy="2708434"/>
          </a:xfrm>
          <a:prstGeom prst="rect">
            <a:avLst/>
          </a:prstGeom>
          <a:noFill/>
        </p:spPr>
        <p:txBody>
          <a:bodyPr wrap="square" rtlCol="0">
            <a:spAutoFit/>
          </a:bodyPr>
          <a:lstStyle/>
          <a:p>
            <a:pPr marL="285750" indent="-285750">
              <a:buFont typeface="Wingdings" panose="05000000000000000000" pitchFamily="2" charset="2"/>
              <a:buChar char="ü"/>
            </a:pPr>
            <a:r>
              <a:rPr lang="nb-NO" sz="1700" dirty="0">
                <a:latin typeface="Georgia" panose="02040502050405020303" pitchFamily="18" charset="0"/>
              </a:rPr>
              <a:t>Gir tydelig informasjon på et enkelt språk (for eksempel i en personvernerklæring).</a:t>
            </a:r>
            <a:endParaRPr lang="nb-NO" sz="1700" b="1" dirty="0">
              <a:latin typeface="Georgia" panose="02040502050405020303" pitchFamily="18" charset="0"/>
            </a:endParaRPr>
          </a:p>
          <a:p>
            <a:pPr marL="285750" indent="-285750">
              <a:buFont typeface="Wingdings" panose="05000000000000000000" pitchFamily="2" charset="2"/>
              <a:buChar char="ü"/>
            </a:pPr>
            <a:r>
              <a:rPr lang="nb-NO" sz="1700" dirty="0">
                <a:latin typeface="Georgia" panose="02040502050405020303" pitchFamily="18" charset="0"/>
              </a:rPr>
              <a:t>Har gode rutiner for innhenting av samtykke.</a:t>
            </a:r>
          </a:p>
          <a:p>
            <a:pPr marL="285750" indent="-285750">
              <a:buFont typeface="Wingdings" panose="05000000000000000000" pitchFamily="2" charset="2"/>
              <a:buChar char="ü"/>
            </a:pPr>
            <a:r>
              <a:rPr lang="nb-NO" sz="1700" dirty="0">
                <a:latin typeface="Georgia" panose="02040502050405020303" pitchFamily="18" charset="0"/>
              </a:rPr>
              <a:t>Oppfyller den registrertes rett til innsyn, retting, sletting og sperring.</a:t>
            </a:r>
          </a:p>
          <a:p>
            <a:pPr marL="285750" indent="-285750">
              <a:buFont typeface="Wingdings" panose="05000000000000000000" pitchFamily="2" charset="2"/>
              <a:buChar char="ü"/>
            </a:pPr>
            <a:r>
              <a:rPr lang="nb-NO" sz="1700" dirty="0">
                <a:latin typeface="Georgia" panose="02040502050405020303" pitchFamily="18" charset="0"/>
              </a:rPr>
              <a:t>Oppfyller kravene til dataportabilitet, reservasjon mot profilering og automatiske beslutninger.</a:t>
            </a:r>
          </a:p>
        </p:txBody>
      </p:sp>
    </p:spTree>
    <p:extLst>
      <p:ext uri="{BB962C8B-B14F-4D97-AF65-F5344CB8AC3E}">
        <p14:creationId xmlns:p14="http://schemas.microsoft.com/office/powerpoint/2010/main" val="35673158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Skjermfremvisning (4:3)</PresentationFormat>
  <Paragraphs>204</Paragraphs>
  <Slides>10</Slides>
  <Notes>10</Notes>
  <HiddenSlides>0</HiddenSlides>
  <MMClips>0</MMClips>
  <ScaleCrop>false</ScaleCrop>
  <HeadingPairs>
    <vt:vector size="4" baseType="variant">
      <vt:variant>
        <vt:lpstr>Tema</vt:lpstr>
      </vt:variant>
      <vt:variant>
        <vt:i4>1</vt:i4>
      </vt:variant>
      <vt:variant>
        <vt:lpstr>Lysbildetitler</vt:lpstr>
      </vt:variant>
      <vt:variant>
        <vt:i4>10</vt:i4>
      </vt:variant>
    </vt:vector>
  </HeadingPairs>
  <TitlesOfParts>
    <vt:vector size="11" baseType="lpstr">
      <vt:lpstr>Office-tema</vt:lpstr>
      <vt:lpstr>Dine personopplysninger er gull verdt</vt:lpstr>
      <vt:lpstr>Sikkerhet i sosiale medier</vt:lpstr>
      <vt:lpstr>Falske sider og konkurranser</vt:lpstr>
      <vt:lpstr>PowerPoint-presentasjon</vt:lpstr>
      <vt:lpstr>Ikke la dine personopplysninger  havne i feil hender</vt:lpstr>
      <vt:lpstr>Hva er person(opplysnings)vern?</vt:lpstr>
      <vt:lpstr>Hva er personopplysninger?</vt:lpstr>
      <vt:lpstr>Nye personvernregler fra mai 2018</vt:lpstr>
      <vt:lpstr>Hva bør alle virksomheter gjøre nå?</vt:lpstr>
      <vt:lpstr>En norsk bedrifts reise mot det nye regelverket</vt:lpstr>
    </vt:vector>
  </TitlesOfParts>
  <Company>Harstad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 personopplysninger er gull verdt</dc:title>
  <dc:creator>Birgitte Hangeland</dc:creator>
  <cp:lastModifiedBy>Birgitte Hangeland</cp:lastModifiedBy>
  <cp:revision>1</cp:revision>
  <dcterms:created xsi:type="dcterms:W3CDTF">2017-09-21T09:23:48Z</dcterms:created>
  <dcterms:modified xsi:type="dcterms:W3CDTF">2017-09-21T09:23:59Z</dcterms:modified>
</cp:coreProperties>
</file>