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59" r:id="rId4"/>
    <p:sldId id="260" r:id="rId5"/>
    <p:sldId id="265" r:id="rId6"/>
    <p:sldId id="262" r:id="rId7"/>
    <p:sldId id="263" r:id="rId8"/>
    <p:sldId id="264" r:id="rId9"/>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251" autoAdjust="0"/>
  </p:normalViewPr>
  <p:slideViewPr>
    <p:cSldViewPr>
      <p:cViewPr varScale="1">
        <p:scale>
          <a:sx n="75" d="100"/>
          <a:sy n="75" d="100"/>
        </p:scale>
        <p:origin x="-202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884491-C45E-47E2-B6CB-DF58E18C8A3A}" type="datetimeFigureOut">
              <a:rPr lang="nb-NO" smtClean="0"/>
              <a:t>21.09.2017</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3607EC-6E92-4470-BD46-D2135A6E990C}" type="slidenum">
              <a:rPr lang="nb-NO" smtClean="0"/>
              <a:t>‹#›</a:t>
            </a:fld>
            <a:endParaRPr lang="nb-NO"/>
          </a:p>
        </p:txBody>
      </p:sp>
    </p:spTree>
    <p:extLst>
      <p:ext uri="{BB962C8B-B14F-4D97-AF65-F5344CB8AC3E}">
        <p14:creationId xmlns:p14="http://schemas.microsoft.com/office/powerpoint/2010/main" val="327829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sm.stat.no/globalassets/rapporter/rapport-om-sikkerhetstilstanden/nsm_risiko_2017_lr_0404_enkelts_v3.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0" i="0" kern="1200" dirty="0">
                <a:solidFill>
                  <a:schemeClr val="tx1"/>
                </a:solidFill>
                <a:effectLst/>
                <a:latin typeface="+mn-lt"/>
                <a:ea typeface="ＭＳ Ｐゴシック" charset="0"/>
                <a:cs typeface="ＭＳ Ｐゴシック" charset="0"/>
              </a:rPr>
              <a:t>Hjemme er vi vår egen IT-sjef og innkjøpsansvarlig. Det er vi selv som bestemmer hva slags teknologi vi skal bruke privat, og har ansvaret for å installere og vedlikeholde de ulike systemene og enhetene. De fleste norske hjem har et trådløst nettverk og norske hjem blir stadig smartere. Mange har panelovner og musikkspillere som er koblet på det trådløse nettet og styres via en app på telefonen. Det kommer stadig nye dingser på markedet som kan kobles på nett. Tingenes internett er et begrep vi hører mye om, men hva er det egentlig og hva betyr det for deg og meg?</a:t>
            </a:r>
            <a:endParaRPr lang="nb-NO" dirty="0"/>
          </a:p>
        </p:txBody>
      </p:sp>
      <p:sp>
        <p:nvSpPr>
          <p:cNvPr id="4" name="Slide Number Placeholder 3"/>
          <p:cNvSpPr>
            <a:spLocks noGrp="1"/>
          </p:cNvSpPr>
          <p:nvPr>
            <p:ph type="sldNum" sz="quarter" idx="10"/>
          </p:nvPr>
        </p:nvSpPr>
        <p:spPr/>
        <p:txBody>
          <a:bodyPr/>
          <a:lstStyle/>
          <a:p>
            <a:fld id="{36F4F1BF-A0D8-493A-ABD0-0F22D6E9AF8B}" type="slidenum">
              <a:rPr lang="nb-NO" smtClean="0"/>
              <a:t>1</a:t>
            </a:fld>
            <a:endParaRPr lang="nb-NO"/>
          </a:p>
        </p:txBody>
      </p:sp>
    </p:spTree>
    <p:extLst>
      <p:ext uri="{BB962C8B-B14F-4D97-AF65-F5344CB8AC3E}">
        <p14:creationId xmlns:p14="http://schemas.microsoft.com/office/powerpoint/2010/main" val="2229082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a:t>
            </a:r>
            <a:r>
              <a:rPr lang="nb-NO" dirty="0" err="1"/>
              <a:t>Internet</a:t>
            </a:r>
            <a:r>
              <a:rPr lang="nb-NO" dirty="0"/>
              <a:t> </a:t>
            </a:r>
            <a:r>
              <a:rPr lang="nb-NO" dirty="0" err="1"/>
              <a:t>of</a:t>
            </a:r>
            <a:r>
              <a:rPr lang="nb-NO" dirty="0"/>
              <a:t> Things» eller </a:t>
            </a:r>
            <a:r>
              <a:rPr lang="nb-NO" dirty="0" err="1"/>
              <a:t>IoT</a:t>
            </a:r>
            <a:r>
              <a:rPr lang="nb-NO" dirty="0"/>
              <a:t> har blitt et mye brukt</a:t>
            </a:r>
            <a:r>
              <a:rPr lang="nb-NO" baseline="0" dirty="0"/>
              <a:t> begrep de siste årene. På norsk kaller vi dette for tingenes internett.</a:t>
            </a:r>
          </a:p>
          <a:p>
            <a:endParaRPr lang="nb-NO" baseline="0" dirty="0"/>
          </a:p>
          <a:p>
            <a:r>
              <a:rPr lang="nb-NO" baseline="0" dirty="0"/>
              <a:t>Tingenes internett er ikke et separat internett, men det samme internettet vi er kjent med. Begrepet innebærer at «tingene» også skal på nett, ikke bare PC-er og mobiler. Produsenter ser mulighetene i den store bruken av apper, og bygger inn ny funksjonalitet i produktene sine. Du kan f.eks. bruke en app for å sjekke om det er melk i kjøleskapet, for å skru på lysene i huset når du kommer hjem, eller for å sørge for at motorvarmeren til bilen alltid slås på en halvtime før du skal kjøre til jobben.</a:t>
            </a:r>
          </a:p>
          <a:p>
            <a:endParaRPr lang="nb-NO" baseline="0" dirty="0"/>
          </a:p>
          <a:p>
            <a:r>
              <a:rPr lang="nb-NO" dirty="0"/>
              <a:t>Statistisk</a:t>
            </a:r>
            <a:r>
              <a:rPr lang="nb-NO" baseline="0" dirty="0"/>
              <a:t> Sentralbyrå </a:t>
            </a:r>
            <a:r>
              <a:rPr lang="nb-NO" dirty="0"/>
              <a:t>anslår at det er omtrent 14 millioner påkoblede ting i norske hjem i dag.</a:t>
            </a:r>
          </a:p>
          <a:p>
            <a:r>
              <a:rPr lang="nb-NO" i="1" baseline="0" dirty="0"/>
              <a:t>**Kilde: </a:t>
            </a:r>
            <a:r>
              <a:rPr lang="nb-NO" i="1" baseline="0" dirty="0" err="1"/>
              <a:t>https</a:t>
            </a:r>
            <a:r>
              <a:rPr lang="nb-NO" i="1" baseline="0" dirty="0"/>
              <a:t>://</a:t>
            </a:r>
            <a:r>
              <a:rPr lang="nb-NO" i="1" baseline="0" dirty="0" err="1"/>
              <a:t>www.telenor.no</a:t>
            </a:r>
            <a:r>
              <a:rPr lang="nb-NO" i="1" baseline="0" dirty="0"/>
              <a:t>/Images/DIGITAL%20SIKKERHET%202017_FINAL_PDF_tcm94-320051.pdf</a:t>
            </a:r>
            <a:endParaRPr lang="nb-NO" baseline="0" dirty="0"/>
          </a:p>
          <a:p>
            <a:endParaRPr lang="nb-NO" baseline="0" dirty="0"/>
          </a:p>
        </p:txBody>
      </p:sp>
      <p:sp>
        <p:nvSpPr>
          <p:cNvPr id="4" name="Slide Number Placeholder 3"/>
          <p:cNvSpPr>
            <a:spLocks noGrp="1"/>
          </p:cNvSpPr>
          <p:nvPr>
            <p:ph type="sldNum" sz="quarter" idx="10"/>
          </p:nvPr>
        </p:nvSpPr>
        <p:spPr/>
        <p:txBody>
          <a:bodyPr/>
          <a:lstStyle/>
          <a:p>
            <a:fld id="{36F4F1BF-A0D8-493A-ABD0-0F22D6E9AF8B}" type="slidenum">
              <a:rPr lang="nb-NO" smtClean="0"/>
              <a:t>2</a:t>
            </a:fld>
            <a:endParaRPr lang="nb-NO"/>
          </a:p>
        </p:txBody>
      </p:sp>
    </p:spTree>
    <p:extLst>
      <p:ext uri="{BB962C8B-B14F-4D97-AF65-F5344CB8AC3E}">
        <p14:creationId xmlns:p14="http://schemas.microsoft.com/office/powerpoint/2010/main" val="4290961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aseline="0" dirty="0"/>
              <a:t>Det har blitt en utfordring at mange produsenter ikke lager disse nye </a:t>
            </a:r>
            <a:r>
              <a:rPr lang="nb-NO" baseline="0" dirty="0" err="1"/>
              <a:t>IoT</a:t>
            </a:r>
            <a:r>
              <a:rPr lang="nb-NO" baseline="0" dirty="0"/>
              <a:t>-produktene med sikkerhet i fokus. Og er det så lurt å koble, for eksempel, en brødrister full av sikkerhetshull på internett?</a:t>
            </a:r>
          </a:p>
          <a:p>
            <a:endParaRPr lang="nb-NO" baseline="0" dirty="0"/>
          </a:p>
          <a:p>
            <a:r>
              <a:rPr lang="nb-NO" baseline="0" dirty="0"/>
              <a:t>Hvorfor </a:t>
            </a:r>
            <a:r>
              <a:rPr lang="nb-NO" dirty="0"/>
              <a:t>skal man egentlig </a:t>
            </a:r>
            <a:r>
              <a:rPr lang="nb-NO" baseline="0" dirty="0"/>
              <a:t>bruke tid på å sikre tingene? Er det virkelig så viktig?</a:t>
            </a:r>
          </a:p>
          <a:p>
            <a:r>
              <a:rPr lang="nb-NO" baseline="0" dirty="0"/>
              <a:t>Tenk over at det faktisk kan ha konsekvenser for flere enn bare deg selv. Når mange ting av samme type har en svakhet og er usikret, er det lett for hackere å ta kontroll over veldig mange samtidig. Det største tjenestenektangrepet noensinne sett ble utført av et såkalt «botnet» bestående for det meste av infiserte video-opptakere og webkamera. Vil du at brødristeren din skal være delaktig i angrep mot andre virksomheter på internett?</a:t>
            </a:r>
          </a:p>
          <a:p>
            <a:endParaRPr lang="nb-NO" baseline="0" dirty="0"/>
          </a:p>
          <a:p>
            <a:r>
              <a:rPr lang="nb-NO" i="1" baseline="0" dirty="0"/>
              <a:t>Les mer: https://www.digi.no/artikler/kronikk-sjekkliste-for-bedriftsledere-som-vil-forsvare-seg-mot-ddos-angrep-og-botnet/395905</a:t>
            </a:r>
          </a:p>
        </p:txBody>
      </p:sp>
      <p:sp>
        <p:nvSpPr>
          <p:cNvPr id="4" name="Slide Number Placeholder 3"/>
          <p:cNvSpPr>
            <a:spLocks noGrp="1"/>
          </p:cNvSpPr>
          <p:nvPr>
            <p:ph type="sldNum" sz="quarter" idx="10"/>
          </p:nvPr>
        </p:nvSpPr>
        <p:spPr/>
        <p:txBody>
          <a:bodyPr/>
          <a:lstStyle/>
          <a:p>
            <a:fld id="{36F4F1BF-A0D8-493A-ABD0-0F22D6E9AF8B}" type="slidenum">
              <a:rPr lang="nb-NO" smtClean="0"/>
              <a:t>3</a:t>
            </a:fld>
            <a:endParaRPr lang="nb-NO"/>
          </a:p>
        </p:txBody>
      </p:sp>
    </p:spTree>
    <p:extLst>
      <p:ext uri="{BB962C8B-B14F-4D97-AF65-F5344CB8AC3E}">
        <p14:creationId xmlns:p14="http://schemas.microsoft.com/office/powerpoint/2010/main" val="1634149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Ifølge Nasjonal Sikkerhetsmyndighets årsrapport, </a:t>
            </a:r>
            <a:r>
              <a:rPr lang="nb-NO" sz="1200" kern="1200" dirty="0">
                <a:solidFill>
                  <a:schemeClr val="tx1"/>
                </a:solidFill>
                <a:effectLst/>
                <a:latin typeface="+mn-lt"/>
                <a:ea typeface="+mn-ea"/>
                <a:cs typeface="+mn-cs"/>
                <a:hlinkClick r:id="rId3"/>
              </a:rPr>
              <a:t>«Risiko 2017»</a:t>
            </a:r>
            <a:r>
              <a:rPr lang="nb-NO" sz="1200" kern="1200" dirty="0">
                <a:solidFill>
                  <a:schemeClr val="tx1"/>
                </a:solidFill>
                <a:effectLst/>
                <a:latin typeface="+mn-lt"/>
                <a:ea typeface="+mn-ea"/>
                <a:cs typeface="+mn-cs"/>
              </a:rPr>
              <a:t> vil det innen 2020 være mer enn tre ganger så mange enheter koblet til internett som det var ved inngangen til 2016. De advarer mot at IKT-enheter som «ikke nødvendigvis var tiltenkt å fungere inne i en virksomhets nettverk» øker sårbarheten i nettverket. Denne type produkter, kalt </a:t>
            </a:r>
            <a:r>
              <a:rPr lang="nb-NO" sz="1200" kern="1200" dirty="0" err="1">
                <a:solidFill>
                  <a:schemeClr val="tx1"/>
                </a:solidFill>
                <a:effectLst/>
                <a:latin typeface="+mn-lt"/>
                <a:ea typeface="+mn-ea"/>
                <a:cs typeface="+mn-cs"/>
              </a:rPr>
              <a:t>Internet</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of</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things</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IoT</a:t>
            </a:r>
            <a:r>
              <a:rPr lang="nb-NO" sz="1200" kern="1200" dirty="0">
                <a:solidFill>
                  <a:schemeClr val="tx1"/>
                </a:solidFill>
                <a:effectLst/>
                <a:latin typeface="+mn-lt"/>
                <a:ea typeface="+mn-ea"/>
                <a:cs typeface="+mn-cs"/>
              </a:rPr>
              <a:t>), bekymrer i økende grad nasjonale sikkerhetsmyndigheter over hele verden. </a:t>
            </a:r>
          </a:p>
          <a:p>
            <a:endParaRPr lang="nb-NO" dirty="0"/>
          </a:p>
          <a:p>
            <a:endParaRPr lang="nb-NO" dirty="0"/>
          </a:p>
          <a:p>
            <a:endParaRPr lang="nb-NO" dirty="0"/>
          </a:p>
          <a:p>
            <a:r>
              <a:rPr lang="nb-NO" i="1" dirty="0"/>
              <a:t>*** Kilder:</a:t>
            </a:r>
          </a:p>
          <a:p>
            <a:r>
              <a:rPr lang="nb-NO" i="1" dirty="0" err="1"/>
              <a:t>https</a:t>
            </a:r>
            <a:r>
              <a:rPr lang="nb-NO" i="1" dirty="0"/>
              <a:t>://</a:t>
            </a:r>
            <a:r>
              <a:rPr lang="nb-NO" i="1" dirty="0" err="1"/>
              <a:t>nsm.stat.no</a:t>
            </a:r>
            <a:r>
              <a:rPr lang="nb-NO" i="1" dirty="0"/>
              <a:t>/</a:t>
            </a:r>
            <a:r>
              <a:rPr lang="nb-NO" i="1" dirty="0" err="1"/>
              <a:t>globalassets</a:t>
            </a:r>
            <a:r>
              <a:rPr lang="nb-NO" i="1" dirty="0"/>
              <a:t>/rapporter/rapport-om-sikkerhetstilstanden/nsm_risiko_2017_lr_0404_enkelts_v3.pdf</a:t>
            </a:r>
          </a:p>
          <a:p>
            <a:r>
              <a:rPr lang="nb-NO" i="1" dirty="0" err="1"/>
              <a:t>https</a:t>
            </a:r>
            <a:r>
              <a:rPr lang="nb-NO" i="1" dirty="0"/>
              <a:t>://</a:t>
            </a:r>
            <a:r>
              <a:rPr lang="nb-NO" i="1" dirty="0" err="1"/>
              <a:t>www.telenor.no</a:t>
            </a:r>
            <a:r>
              <a:rPr lang="nb-NO" i="1" dirty="0"/>
              <a:t>/Images/DIGITAL%20SIKKERHET%202017_FINAL_PDF_tcm94-320051.pdf</a:t>
            </a:r>
          </a:p>
          <a:p>
            <a:endParaRPr lang="nb-NO" i="1" dirty="0"/>
          </a:p>
        </p:txBody>
      </p:sp>
      <p:sp>
        <p:nvSpPr>
          <p:cNvPr id="4" name="Plassholder for lysbildenummer 3"/>
          <p:cNvSpPr>
            <a:spLocks noGrp="1"/>
          </p:cNvSpPr>
          <p:nvPr>
            <p:ph type="sldNum" sz="quarter" idx="10"/>
          </p:nvPr>
        </p:nvSpPr>
        <p:spPr/>
        <p:txBody>
          <a:bodyPr/>
          <a:lstStyle/>
          <a:p>
            <a:fld id="{36F4F1BF-A0D8-493A-ABD0-0F22D6E9AF8B}" type="slidenum">
              <a:rPr lang="nb-NO" smtClean="0"/>
              <a:t>4</a:t>
            </a:fld>
            <a:endParaRPr lang="nb-NO"/>
          </a:p>
        </p:txBody>
      </p:sp>
    </p:spTree>
    <p:extLst>
      <p:ext uri="{BB962C8B-B14F-4D97-AF65-F5344CB8AC3E}">
        <p14:creationId xmlns:p14="http://schemas.microsoft.com/office/powerpoint/2010/main" val="1831871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effectLst/>
                <a:latin typeface="CharterITCPro" charset="0"/>
              </a:rPr>
              <a:t>Hjemme</a:t>
            </a:r>
            <a:r>
              <a:rPr lang="nb-NO" baseline="0" dirty="0">
                <a:effectLst/>
                <a:latin typeface="CharterITCPro" charset="0"/>
              </a:rPr>
              <a:t> er vi selv både innkjøps- og sikkerhetsansvarlig.</a:t>
            </a:r>
            <a:r>
              <a:rPr lang="nb-NO" dirty="0">
                <a:effectLst/>
                <a:latin typeface="CharterITCPro" charset="0"/>
              </a:rPr>
              <a:t> De rutinene</a:t>
            </a:r>
            <a:r>
              <a:rPr lang="nb-NO" baseline="0" dirty="0">
                <a:effectLst/>
                <a:latin typeface="CharterITCPro" charset="0"/>
              </a:rPr>
              <a:t> de ansatte innarbeider hjemme vil komme virksomheten til gode, og omvendt. </a:t>
            </a:r>
            <a:endParaRPr lang="nb-NO" dirty="0">
              <a:effectLst/>
              <a:latin typeface="CharterITCPro" charset="0"/>
            </a:endParaRPr>
          </a:p>
          <a:p>
            <a:pPr marL="0" indent="0">
              <a:buFont typeface="Arial" panose="020B0604020202020204" pitchFamily="34" charset="0"/>
              <a:buNone/>
            </a:pPr>
            <a:endParaRPr lang="nb-NO" dirty="0">
              <a:effectLst/>
              <a:latin typeface="CharterITCPro" charset="0"/>
            </a:endParaRPr>
          </a:p>
          <a:p>
            <a:pPr marL="171450" indent="-171450">
              <a:buFont typeface="Arial" panose="020B0604020202020204" pitchFamily="34" charset="0"/>
              <a:buChar char="•"/>
            </a:pPr>
            <a:r>
              <a:rPr lang="nb-NO" dirty="0">
                <a:effectLst/>
                <a:latin typeface="CharterITCPro" charset="0"/>
              </a:rPr>
              <a:t>Vurder hvilke ting du kobler på nett. </a:t>
            </a:r>
          </a:p>
          <a:p>
            <a:pPr marL="171450" indent="-171450">
              <a:buFont typeface="Arial" panose="020B0604020202020204" pitchFamily="34" charset="0"/>
              <a:buChar char="•"/>
            </a:pPr>
            <a:r>
              <a:rPr lang="nb-NO" dirty="0">
                <a:effectLst/>
                <a:latin typeface="CharterITCPro" charset="0"/>
              </a:rPr>
              <a:t>Bytt standardpassord med et nytt, sterkt passord. </a:t>
            </a:r>
          </a:p>
          <a:p>
            <a:pPr marL="171450" indent="-171450">
              <a:buFont typeface="Arial" panose="020B0604020202020204" pitchFamily="34" charset="0"/>
              <a:buChar char="•"/>
            </a:pPr>
            <a:r>
              <a:rPr lang="nb-NO" dirty="0">
                <a:effectLst/>
                <a:latin typeface="CharterITCPro" charset="0"/>
              </a:rPr>
              <a:t>Husk å oppdatere hvis mulig. </a:t>
            </a:r>
          </a:p>
          <a:p>
            <a:pPr marL="171450" indent="-171450">
              <a:buFont typeface="Arial" panose="020B0604020202020204" pitchFamily="34" charset="0"/>
              <a:buChar char="•"/>
            </a:pPr>
            <a:r>
              <a:rPr lang="nb-NO" dirty="0">
                <a:effectLst/>
                <a:latin typeface="CharterITCPro" charset="0"/>
              </a:rPr>
              <a:t>Bytt ut enheten om den ikke lenger kan oppdateres.</a:t>
            </a:r>
          </a:p>
          <a:p>
            <a:pPr marL="171450" indent="-171450">
              <a:buFont typeface="Arial" panose="020B0604020202020204" pitchFamily="34" charset="0"/>
              <a:buChar char="•"/>
            </a:pPr>
            <a:r>
              <a:rPr lang="nb-NO" dirty="0">
                <a:effectLst/>
                <a:latin typeface="CharterITCPro" charset="0"/>
              </a:rPr>
              <a:t>Tenk over hvilke data som samles inn, konfigurer personverninnstillingene hvis mulig.</a:t>
            </a:r>
          </a:p>
          <a:p>
            <a:pPr marL="171450" indent="-171450">
              <a:buFont typeface="Arial" panose="020B0604020202020204" pitchFamily="34" charset="0"/>
              <a:buChar char="•"/>
            </a:pPr>
            <a:r>
              <a:rPr lang="nb-NO" dirty="0">
                <a:latin typeface="CharterITCPro" charset="0"/>
              </a:rPr>
              <a:t>Du kan opprette et eget separat </a:t>
            </a:r>
            <a:r>
              <a:rPr lang="nb-NO" dirty="0" err="1">
                <a:latin typeface="CharterITCPro" charset="0"/>
              </a:rPr>
              <a:t>Wi</a:t>
            </a:r>
            <a:r>
              <a:rPr lang="nb-NO" dirty="0">
                <a:latin typeface="CharterITCPro" charset="0"/>
              </a:rPr>
              <a:t>-</a:t>
            </a:r>
            <a:r>
              <a:rPr lang="nb-NO" dirty="0" err="1">
                <a:latin typeface="CharterITCPro" charset="0"/>
              </a:rPr>
              <a:t>Fi</a:t>
            </a:r>
            <a:r>
              <a:rPr lang="nb-NO" dirty="0">
                <a:latin typeface="CharterITCPro" charset="0"/>
              </a:rPr>
              <a:t>-nettverk for tingene, slik at de blir isolert fra datamaskiner/mobiler med viktig innhold.</a:t>
            </a:r>
          </a:p>
          <a:p>
            <a:pPr marL="171450" indent="-171450">
              <a:buFont typeface="Arial" panose="020B0604020202020204" pitchFamily="34" charset="0"/>
              <a:buChar char="•"/>
            </a:pPr>
            <a:endParaRPr lang="nb-NO" dirty="0">
              <a:effectLst/>
              <a:latin typeface="CharterITCPro" charset="0"/>
            </a:endParaRPr>
          </a:p>
        </p:txBody>
      </p:sp>
      <p:sp>
        <p:nvSpPr>
          <p:cNvPr id="4" name="Slide Number Placeholder 3"/>
          <p:cNvSpPr>
            <a:spLocks noGrp="1"/>
          </p:cNvSpPr>
          <p:nvPr>
            <p:ph type="sldNum" sz="quarter" idx="10"/>
          </p:nvPr>
        </p:nvSpPr>
        <p:spPr/>
        <p:txBody>
          <a:bodyPr/>
          <a:lstStyle/>
          <a:p>
            <a:fld id="{36F4F1BF-A0D8-493A-ABD0-0F22D6E9AF8B}" type="slidenum">
              <a:rPr lang="nb-NO" smtClean="0"/>
              <a:t>5</a:t>
            </a:fld>
            <a:endParaRPr lang="nb-NO"/>
          </a:p>
        </p:txBody>
      </p:sp>
    </p:spTree>
    <p:extLst>
      <p:ext uri="{BB962C8B-B14F-4D97-AF65-F5344CB8AC3E}">
        <p14:creationId xmlns:p14="http://schemas.microsoft.com/office/powerpoint/2010/main" val="4262083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Forbrukerrådet har testet </a:t>
            </a:r>
            <a:r>
              <a:rPr lang="nb-NO" sz="1200" b="0" i="0" kern="1200" dirty="0" err="1">
                <a:solidFill>
                  <a:schemeClr val="tx1"/>
                </a:solidFill>
                <a:effectLst/>
                <a:latin typeface="+mn-lt"/>
                <a:ea typeface="+mn-ea"/>
                <a:cs typeface="+mn-cs"/>
              </a:rPr>
              <a:t>apper</a:t>
            </a:r>
            <a:r>
              <a:rPr lang="nb-NO" sz="1200" b="0" i="0" kern="1200" dirty="0">
                <a:solidFill>
                  <a:schemeClr val="tx1"/>
                </a:solidFill>
                <a:effectLst/>
                <a:latin typeface="+mn-lt"/>
                <a:ea typeface="+mn-ea"/>
                <a:cs typeface="+mn-cs"/>
              </a:rPr>
              <a:t>, aktivitetsarmbånd, leker, og skylagringstjenester. Funnene tilsier at brukervilkårene til mange digitale tjenester utfordrer både forbrukernes forventninger og lovgivning om forbrukerrettigheter, personvern og sikkerhet. Derfor presenterer de ti minstekrav til personvern og sikkerhet som alle som tilbyr digitale tjenester til forbrukere, bør oppfylle.</a:t>
            </a:r>
          </a:p>
          <a:p>
            <a:endParaRPr lang="nb-NO" sz="1200" b="0" i="0" kern="120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De </a:t>
            </a:r>
            <a:r>
              <a:rPr lang="en-US" sz="1200" b="0" i="0" kern="1200" baseline="0" dirty="0" err="1">
                <a:solidFill>
                  <a:schemeClr val="tx1"/>
                </a:solidFill>
                <a:effectLst/>
                <a:latin typeface="+mn-lt"/>
                <a:ea typeface="+mn-ea"/>
                <a:cs typeface="+mn-cs"/>
              </a:rPr>
              <a:t>ti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kravene</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er</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basert</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på</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alminnelig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folkeskikk</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Er</a:t>
            </a:r>
            <a:r>
              <a:rPr lang="en-US" sz="1200" b="0" i="0" kern="1200" baseline="0" dirty="0">
                <a:solidFill>
                  <a:schemeClr val="tx1"/>
                </a:solidFill>
                <a:effectLst/>
                <a:latin typeface="+mn-lt"/>
                <a:ea typeface="+mn-ea"/>
                <a:cs typeface="+mn-cs"/>
              </a:rPr>
              <a:t> du </a:t>
            </a:r>
            <a:r>
              <a:rPr lang="en-US" sz="1200" b="0" i="0" kern="1200" baseline="0" dirty="0" err="1">
                <a:solidFill>
                  <a:schemeClr val="tx1"/>
                </a:solidFill>
                <a:effectLst/>
                <a:latin typeface="+mn-lt"/>
                <a:ea typeface="+mn-ea"/>
                <a:cs typeface="+mn-cs"/>
              </a:rPr>
              <a:t>på</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besøk</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huset</a:t>
            </a:r>
            <a:r>
              <a:rPr lang="en-US" sz="1200" b="0" i="0" kern="1200" baseline="0" dirty="0">
                <a:solidFill>
                  <a:schemeClr val="tx1"/>
                </a:solidFill>
                <a:effectLst/>
                <a:latin typeface="+mn-lt"/>
                <a:ea typeface="+mn-ea"/>
                <a:cs typeface="+mn-cs"/>
              </a:rPr>
              <a:t> mitt, </a:t>
            </a:r>
            <a:r>
              <a:rPr lang="en-US" sz="1200" b="0" i="0" kern="1200" baseline="0" dirty="0" err="1">
                <a:solidFill>
                  <a:schemeClr val="tx1"/>
                </a:solidFill>
                <a:effectLst/>
                <a:latin typeface="+mn-lt"/>
                <a:ea typeface="+mn-ea"/>
                <a:cs typeface="+mn-cs"/>
              </a:rPr>
              <a:t>snoker</a:t>
            </a:r>
            <a:r>
              <a:rPr lang="en-US" sz="1200" b="0" i="0" kern="1200" baseline="0" dirty="0">
                <a:solidFill>
                  <a:schemeClr val="tx1"/>
                </a:solidFill>
                <a:effectLst/>
                <a:latin typeface="+mn-lt"/>
                <a:ea typeface="+mn-ea"/>
                <a:cs typeface="+mn-cs"/>
              </a:rPr>
              <a:t> du </a:t>
            </a:r>
            <a:r>
              <a:rPr lang="en-US" sz="1200" b="0" i="0" kern="1200" baseline="0" dirty="0" err="1">
                <a:solidFill>
                  <a:schemeClr val="tx1"/>
                </a:solidFill>
                <a:effectLst/>
                <a:latin typeface="+mn-lt"/>
                <a:ea typeface="+mn-ea"/>
                <a:cs typeface="+mn-cs"/>
              </a:rPr>
              <a:t>ikke</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skuffen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Har</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jeg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delt</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noe</a:t>
            </a:r>
            <a:r>
              <a:rPr lang="en-US" sz="1200" b="0" i="0" kern="1200" baseline="0" dirty="0">
                <a:solidFill>
                  <a:schemeClr val="tx1"/>
                </a:solidFill>
                <a:effectLst/>
                <a:latin typeface="+mn-lt"/>
                <a:ea typeface="+mn-ea"/>
                <a:cs typeface="+mn-cs"/>
              </a:rPr>
              <a:t> med </a:t>
            </a:r>
            <a:r>
              <a:rPr lang="en-US" sz="1200" b="0" i="0" kern="1200" baseline="0" dirty="0" err="1">
                <a:solidFill>
                  <a:schemeClr val="tx1"/>
                </a:solidFill>
                <a:effectLst/>
                <a:latin typeface="+mn-lt"/>
                <a:ea typeface="+mn-ea"/>
                <a:cs typeface="+mn-cs"/>
              </a:rPr>
              <a:t>deg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som</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er</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privat</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så</a:t>
            </a:r>
            <a:r>
              <a:rPr lang="en-US" sz="1200" b="0" i="0" kern="1200" baseline="0" dirty="0">
                <a:solidFill>
                  <a:schemeClr val="tx1"/>
                </a:solidFill>
                <a:effectLst/>
                <a:latin typeface="+mn-lt"/>
                <a:ea typeface="+mn-ea"/>
                <a:cs typeface="+mn-cs"/>
              </a:rPr>
              <a:t> roper du </a:t>
            </a:r>
            <a:r>
              <a:rPr lang="en-US" sz="1200" b="0" i="0" kern="1200" baseline="0" dirty="0" err="1">
                <a:solidFill>
                  <a:schemeClr val="tx1"/>
                </a:solidFill>
                <a:effectLst/>
                <a:latin typeface="+mn-lt"/>
                <a:ea typeface="+mn-ea"/>
                <a:cs typeface="+mn-cs"/>
              </a:rPr>
              <a:t>det</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ikke</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ut</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på</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torget</a:t>
            </a:r>
            <a:r>
              <a:rPr lang="en-US" sz="1200" b="0" i="0" kern="1200" baseline="0" dirty="0">
                <a:solidFill>
                  <a:schemeClr val="tx1"/>
                </a:solidFill>
                <a:effectLst/>
                <a:latin typeface="+mn-lt"/>
                <a:ea typeface="+mn-ea"/>
                <a:cs typeface="+mn-cs"/>
              </a:rPr>
              <a:t>.</a:t>
            </a:r>
          </a:p>
          <a:p>
            <a:r>
              <a:rPr lang="en-US" sz="1200" b="0" i="0" kern="1200" baseline="0" dirty="0" err="1">
                <a:solidFill>
                  <a:schemeClr val="tx1"/>
                </a:solidFill>
                <a:effectLst/>
                <a:latin typeface="+mn-lt"/>
                <a:ea typeface="+mn-ea"/>
                <a:cs typeface="+mn-cs"/>
              </a:rPr>
              <a:t>Forbrukerråde</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har</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funnet</a:t>
            </a:r>
            <a:r>
              <a:rPr lang="en-US" sz="1200" b="0" i="0" kern="1200" baseline="0" dirty="0">
                <a:solidFill>
                  <a:schemeClr val="tx1"/>
                </a:solidFill>
                <a:effectLst/>
                <a:latin typeface="+mn-lt"/>
                <a:ea typeface="+mn-ea"/>
                <a:cs typeface="+mn-cs"/>
              </a:rPr>
              <a:t> mange </a:t>
            </a:r>
            <a:r>
              <a:rPr lang="en-US" sz="1200" b="0" i="0" kern="1200" baseline="0" dirty="0" err="1">
                <a:solidFill>
                  <a:schemeClr val="tx1"/>
                </a:solidFill>
                <a:effectLst/>
                <a:latin typeface="+mn-lt"/>
                <a:ea typeface="+mn-ea"/>
                <a:cs typeface="+mn-cs"/>
              </a:rPr>
              <a:t>brudd</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på</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alle</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disse</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kravene</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tjenestene</a:t>
            </a:r>
            <a:r>
              <a:rPr lang="en-US" sz="1200" b="0" i="0" kern="1200" baseline="0" dirty="0">
                <a:solidFill>
                  <a:schemeClr val="tx1"/>
                </a:solidFill>
                <a:effectLst/>
                <a:latin typeface="+mn-lt"/>
                <a:ea typeface="+mn-ea"/>
                <a:cs typeface="+mn-cs"/>
              </a:rPr>
              <a:t> de </a:t>
            </a:r>
            <a:r>
              <a:rPr lang="en-US" sz="1200" b="0" i="0" kern="1200" baseline="0" dirty="0" err="1">
                <a:solidFill>
                  <a:schemeClr val="tx1"/>
                </a:solidFill>
                <a:effectLst/>
                <a:latin typeface="+mn-lt"/>
                <a:ea typeface="+mn-ea"/>
                <a:cs typeface="+mn-cs"/>
              </a:rPr>
              <a:t>har</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undersøkt</a:t>
            </a:r>
            <a:r>
              <a:rPr lang="en-US" sz="1200" b="0" i="0" kern="1200" baseline="0" dirty="0">
                <a:solidFill>
                  <a:schemeClr val="tx1"/>
                </a:solidFill>
                <a:effectLst/>
                <a:latin typeface="+mn-lt"/>
                <a:ea typeface="+mn-ea"/>
                <a:cs typeface="+mn-cs"/>
              </a:rPr>
              <a:t>. </a:t>
            </a:r>
          </a:p>
          <a:p>
            <a:r>
              <a:rPr lang="en-US" sz="1200" b="0" i="0" kern="1200" baseline="0" dirty="0" err="1">
                <a:solidFill>
                  <a:schemeClr val="tx1"/>
                </a:solidFill>
                <a:effectLst/>
                <a:latin typeface="+mn-lt"/>
                <a:ea typeface="+mn-ea"/>
                <a:cs typeface="+mn-cs"/>
              </a:rPr>
              <a:t>Det</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første</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kravet</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er</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hjelp</a:t>
            </a:r>
            <a:r>
              <a:rPr lang="en-US" sz="1200" b="0" i="0" kern="1200" baseline="0" dirty="0">
                <a:solidFill>
                  <a:schemeClr val="tx1"/>
                </a:solidFill>
                <a:effectLst/>
                <a:latin typeface="+mn-lt"/>
                <a:ea typeface="+mn-ea"/>
                <a:cs typeface="+mn-cs"/>
              </a:rPr>
              <a:t> meg </a:t>
            </a:r>
            <a:r>
              <a:rPr lang="en-US" sz="1200" b="0" i="0" kern="1200" baseline="0" dirty="0" err="1">
                <a:solidFill>
                  <a:schemeClr val="tx1"/>
                </a:solidFill>
                <a:effectLst/>
                <a:latin typeface="+mn-lt"/>
                <a:ea typeface="+mn-ea"/>
                <a:cs typeface="+mn-cs"/>
              </a:rPr>
              <a:t>å</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forstå</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vilkårene</a:t>
            </a:r>
            <a:r>
              <a:rPr lang="en-US" sz="1200" b="0" i="0" kern="1200" baseline="0" dirty="0">
                <a:solidFill>
                  <a:schemeClr val="tx1"/>
                </a:solidFill>
                <a:effectLst/>
                <a:latin typeface="+mn-lt"/>
                <a:ea typeface="+mn-ea"/>
                <a:cs typeface="+mn-cs"/>
              </a:rPr>
              <a:t>.</a:t>
            </a:r>
          </a:p>
          <a:p>
            <a:endParaRPr lang="nb-NO" dirty="0"/>
          </a:p>
          <a:p>
            <a:r>
              <a:rPr lang="nb-NO" sz="1200" b="1" dirty="0">
                <a:solidFill>
                  <a:schemeClr val="bg1"/>
                </a:solidFill>
              </a:rPr>
              <a:t>1. Hjelp meg å forstå reglene</a:t>
            </a:r>
          </a:p>
          <a:p>
            <a:r>
              <a:rPr lang="nb-NO" sz="1200" dirty="0">
                <a:solidFill>
                  <a:schemeClr val="bg1"/>
                </a:solidFill>
              </a:rPr>
              <a:t>Hold vilkårene korte og i et forståelig språk. Uthev det viktigste og be om tillatelse når det er noe viktig.</a:t>
            </a:r>
          </a:p>
          <a:p>
            <a:r>
              <a:rPr lang="nb-NO" sz="1200" b="1" dirty="0">
                <a:solidFill>
                  <a:schemeClr val="bg1"/>
                </a:solidFill>
              </a:rPr>
              <a:t>2. Ikke endre reglene uten å si i fra</a:t>
            </a:r>
          </a:p>
          <a:p>
            <a:r>
              <a:rPr lang="nb-NO" sz="1200" dirty="0">
                <a:solidFill>
                  <a:schemeClr val="bg1"/>
                </a:solidFill>
              </a:rPr>
              <a:t>Gi alltid varsel om viktige endringer, slik at jeg faktisk vet hvilke vilkår som gjelder.</a:t>
            </a:r>
          </a:p>
          <a:p>
            <a:r>
              <a:rPr lang="nb-NO" sz="1200" b="1" dirty="0">
                <a:solidFill>
                  <a:schemeClr val="bg1"/>
                </a:solidFill>
              </a:rPr>
              <a:t>3. Gi meg reel valgmulighet</a:t>
            </a:r>
          </a:p>
          <a:p>
            <a:r>
              <a:rPr lang="nb-NO" sz="1200" dirty="0">
                <a:solidFill>
                  <a:schemeClr val="bg1"/>
                </a:solidFill>
              </a:rPr>
              <a:t>Godt personvern skal være utgangspunktet, ikke noe jeg må lete for å skru på. Jeg ønsker selv å bestemme hvem jeg deler informasjon med.</a:t>
            </a:r>
          </a:p>
          <a:p>
            <a:r>
              <a:rPr lang="nb-NO" sz="1200" b="1" dirty="0">
                <a:solidFill>
                  <a:schemeClr val="bg1"/>
                </a:solidFill>
              </a:rPr>
              <a:t>4. Ikke be om mer enn du trenger</a:t>
            </a:r>
          </a:p>
          <a:p>
            <a:r>
              <a:rPr lang="nb-NO" sz="1200" dirty="0">
                <a:solidFill>
                  <a:schemeClr val="bg1"/>
                </a:solidFill>
              </a:rPr>
              <a:t>Ikke be om mer informasjon enn du behøver for å levere tjenesten til meg.</a:t>
            </a:r>
          </a:p>
          <a:p>
            <a:r>
              <a:rPr lang="nb-NO" sz="1200" b="1" dirty="0">
                <a:solidFill>
                  <a:schemeClr val="bg1"/>
                </a:solidFill>
              </a:rPr>
              <a:t>5. Ikke ta deg friheter på min bekostning</a:t>
            </a:r>
          </a:p>
          <a:p>
            <a:r>
              <a:rPr lang="nb-NO" sz="1200" dirty="0">
                <a:solidFill>
                  <a:schemeClr val="bg1"/>
                </a:solidFill>
              </a:rPr>
              <a:t>Ikke bruk mitt innhold (slik som bilder) til dine egne formål (slik som reklame for tjenesten).</a:t>
            </a:r>
          </a:p>
          <a:p>
            <a:r>
              <a:rPr lang="nb-NO" sz="1200" b="1" dirty="0">
                <a:solidFill>
                  <a:schemeClr val="bg1"/>
                </a:solidFill>
              </a:rPr>
              <a:t>6. Ikke del for mye med for mange</a:t>
            </a:r>
          </a:p>
          <a:p>
            <a:r>
              <a:rPr lang="nb-NO" sz="1200" dirty="0">
                <a:solidFill>
                  <a:schemeClr val="bg1"/>
                </a:solidFill>
              </a:rPr>
              <a:t>Bare del informasjon som trengs for å levere tjenesten, og fortell alltid hvem du deler hva med.</a:t>
            </a:r>
          </a:p>
          <a:p>
            <a:r>
              <a:rPr lang="nb-NO" sz="1200" b="1" dirty="0">
                <a:solidFill>
                  <a:schemeClr val="bg1"/>
                </a:solidFill>
              </a:rPr>
              <a:t>7. Ikke kast ut meg eller innholdet mitt uten grunn</a:t>
            </a:r>
          </a:p>
          <a:p>
            <a:r>
              <a:rPr lang="nb-NO" sz="1200" dirty="0">
                <a:solidFill>
                  <a:schemeClr val="bg1"/>
                </a:solidFill>
              </a:rPr>
              <a:t>Gi alltid varsel, fortell hvorfor og gi mulighet til å klage.</a:t>
            </a:r>
          </a:p>
          <a:p>
            <a:r>
              <a:rPr lang="nb-NO" sz="1200" b="1" dirty="0">
                <a:solidFill>
                  <a:schemeClr val="bg1"/>
                </a:solidFill>
              </a:rPr>
              <a:t>8. La meg flytte</a:t>
            </a:r>
          </a:p>
          <a:p>
            <a:r>
              <a:rPr lang="nb-NO" sz="1200" dirty="0">
                <a:solidFill>
                  <a:schemeClr val="bg1"/>
                </a:solidFill>
              </a:rPr>
              <a:t>Legg til rette slik at jeg enkelt kan flytte data over til andre tjenester.</a:t>
            </a:r>
          </a:p>
          <a:p>
            <a:r>
              <a:rPr lang="nb-NO" sz="1200" b="1" dirty="0">
                <a:solidFill>
                  <a:schemeClr val="bg1"/>
                </a:solidFill>
              </a:rPr>
              <a:t>9. Slipp meg fri</a:t>
            </a:r>
          </a:p>
          <a:p>
            <a:r>
              <a:rPr lang="nb-NO" sz="1200" dirty="0">
                <a:solidFill>
                  <a:schemeClr val="bg1"/>
                </a:solidFill>
              </a:rPr>
              <a:t>Gjør det like lett å forlate og slette tjenesten som det er å registrere seg. Oppbevar personopplysningene kun i begrenset tid.</a:t>
            </a:r>
          </a:p>
          <a:p>
            <a:r>
              <a:rPr lang="nb-NO" sz="1200" b="1" dirty="0">
                <a:solidFill>
                  <a:schemeClr val="bg1"/>
                </a:solidFill>
              </a:rPr>
              <a:t>10. Husk å låse døren</a:t>
            </a:r>
          </a:p>
          <a:p>
            <a:r>
              <a:rPr lang="nb-NO" sz="1200" dirty="0">
                <a:solidFill>
                  <a:schemeClr val="bg1"/>
                </a:solidFill>
              </a:rPr>
              <a:t>Beskytt personopplysninger mine fra uvedkommende med god sikkerhet</a:t>
            </a:r>
          </a:p>
          <a:p>
            <a:endParaRPr lang="nb-NO" dirty="0"/>
          </a:p>
        </p:txBody>
      </p:sp>
      <p:sp>
        <p:nvSpPr>
          <p:cNvPr id="4" name="Plassholder for lysbildenummer 3"/>
          <p:cNvSpPr>
            <a:spLocks noGrp="1"/>
          </p:cNvSpPr>
          <p:nvPr>
            <p:ph type="sldNum" sz="quarter" idx="10"/>
          </p:nvPr>
        </p:nvSpPr>
        <p:spPr/>
        <p:txBody>
          <a:bodyPr/>
          <a:lstStyle/>
          <a:p>
            <a:fld id="{36F4F1BF-A0D8-493A-ABD0-0F22D6E9AF8B}" type="slidenum">
              <a:rPr lang="nb-NO" smtClean="0"/>
              <a:t>6</a:t>
            </a:fld>
            <a:endParaRPr lang="nb-NO"/>
          </a:p>
        </p:txBody>
      </p:sp>
    </p:spTree>
    <p:extLst>
      <p:ext uri="{BB962C8B-B14F-4D97-AF65-F5344CB8AC3E}">
        <p14:creationId xmlns:p14="http://schemas.microsoft.com/office/powerpoint/2010/main" val="1736225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***Bildet lenker til </a:t>
            </a:r>
            <a:r>
              <a:rPr lang="nb-NO" sz="1200" dirty="0" err="1"/>
              <a:t>caylafilm</a:t>
            </a:r>
            <a:r>
              <a:rPr lang="nb-NO" sz="1200" dirty="0"/>
              <a:t> på </a:t>
            </a:r>
            <a:r>
              <a:rPr lang="nb-NO" sz="1200" dirty="0" err="1"/>
              <a:t>YouTube</a:t>
            </a:r>
            <a:r>
              <a:rPr lang="nb-NO" sz="1200" dirty="0"/>
              <a:t>. </a:t>
            </a:r>
          </a:p>
          <a:p>
            <a:r>
              <a:rPr lang="nb-NO" sz="1200" dirty="0"/>
              <a:t>Dette lysbildet er skjult.</a:t>
            </a:r>
            <a:r>
              <a:rPr lang="nb-NO" sz="1200" baseline="0" dirty="0"/>
              <a:t> Gjør det synlig før presentasjonen skal vises om du ønsker å spille av filmen.</a:t>
            </a:r>
            <a:endParaRPr lang="nb-NO" sz="1200" dirty="0"/>
          </a:p>
          <a:p>
            <a:endParaRPr lang="nb-NO" sz="1200" dirty="0"/>
          </a:p>
        </p:txBody>
      </p:sp>
    </p:spTree>
    <p:extLst>
      <p:ext uri="{BB962C8B-B14F-4D97-AF65-F5344CB8AC3E}">
        <p14:creationId xmlns:p14="http://schemas.microsoft.com/office/powerpoint/2010/main" val="1668127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nb-NO" dirty="0"/>
              <a:t>De fleste har et trådløst nettverk hjemme. Og på jobben. Til og med på bussen.</a:t>
            </a:r>
          </a:p>
          <a:p>
            <a:pPr marL="0" indent="0">
              <a:buFont typeface="Arial" panose="020B0604020202020204" pitchFamily="34" charset="0"/>
              <a:buNone/>
            </a:pPr>
            <a:r>
              <a:rPr lang="nb-NO" dirty="0"/>
              <a:t>Man hører konstant at man skal passe på når man bruker fremmede trådløse nett. Men visste du at du må passe på at hjemmenettverket ditt er satt opp på en sikker måte, slik at du ikke må være på alerten når du surfer hjemme også?</a:t>
            </a:r>
          </a:p>
          <a:p>
            <a:pPr marL="0" indent="0">
              <a:buFont typeface="Arial" panose="020B0604020202020204" pitchFamily="34" charset="0"/>
              <a:buNone/>
            </a:pPr>
            <a:endParaRPr lang="nb-NO" dirty="0"/>
          </a:p>
          <a:p>
            <a:pPr marL="0" indent="0">
              <a:buFont typeface="Arial" panose="020B0604020202020204" pitchFamily="34" charset="0"/>
              <a:buNone/>
            </a:pPr>
            <a:r>
              <a:rPr lang="nb-NO" dirty="0"/>
              <a:t>Husk at </a:t>
            </a:r>
            <a:r>
              <a:rPr lang="nb-NO" dirty="0" err="1"/>
              <a:t>routeren</a:t>
            </a:r>
            <a:r>
              <a:rPr lang="nb-NO" dirty="0"/>
              <a:t> din er mellomleddet mellom deg og det åpne internettet. Om sikkerheten på den er dårlig, er det i praksis som om du har en borg med åpen port og vindebroen nede.</a:t>
            </a:r>
          </a:p>
          <a:p>
            <a:pPr marL="0" indent="0">
              <a:buFont typeface="Arial" panose="020B0604020202020204" pitchFamily="34" charset="0"/>
              <a:buNone/>
            </a:pPr>
            <a:endParaRPr lang="nb-NO" dirty="0"/>
          </a:p>
          <a:p>
            <a:pPr marL="0" indent="0">
              <a:buFont typeface="Arial" panose="020B0604020202020204" pitchFamily="34" charset="0"/>
              <a:buNone/>
            </a:pPr>
            <a:r>
              <a:rPr lang="nb-NO" dirty="0"/>
              <a:t>Når du skal kjøpe en ny trådløs </a:t>
            </a:r>
            <a:r>
              <a:rPr lang="nb-NO" dirty="0" err="1"/>
              <a:t>router</a:t>
            </a:r>
            <a:r>
              <a:rPr lang="nb-NO" dirty="0"/>
              <a:t> (dersom du kjøper den selv) må du forsikre deg om at </a:t>
            </a:r>
            <a:r>
              <a:rPr lang="nb-NO" dirty="0" err="1"/>
              <a:t>routeren</a:t>
            </a:r>
            <a:r>
              <a:rPr lang="nb-NO" dirty="0"/>
              <a:t> møter disse kriteriene (</a:t>
            </a:r>
            <a:r>
              <a:rPr lang="nb-NO" b="1" dirty="0"/>
              <a:t>spør forhandleren eller bredbåndsleverandøren om du er i tvil)</a:t>
            </a:r>
            <a:r>
              <a:rPr lang="nb-NO" b="0" dirty="0"/>
              <a:t>:</a:t>
            </a:r>
          </a:p>
          <a:p>
            <a:pPr marL="171450" indent="-171450">
              <a:buFont typeface="Arial" panose="020B0604020202020204" pitchFamily="34" charset="0"/>
              <a:buChar char="•"/>
            </a:pPr>
            <a:r>
              <a:rPr lang="nb-NO" dirty="0" err="1"/>
              <a:t>Routeren</a:t>
            </a:r>
            <a:r>
              <a:rPr lang="nb-NO" dirty="0"/>
              <a:t> har kryptering av typen WPA eller WPA2.</a:t>
            </a:r>
          </a:p>
          <a:p>
            <a:pPr marL="171450" indent="-171450">
              <a:buFont typeface="Arial" panose="020B0604020202020204" pitchFamily="34" charset="0"/>
              <a:buChar char="•"/>
            </a:pPr>
            <a:r>
              <a:rPr lang="nb-NO" dirty="0"/>
              <a:t>Du kan selv sette et eget passord, og du kan selv konfigurere </a:t>
            </a:r>
            <a:r>
              <a:rPr lang="nb-NO" dirty="0" err="1"/>
              <a:t>routeren</a:t>
            </a:r>
            <a:r>
              <a:rPr lang="nb-NO" dirty="0"/>
              <a:t>.</a:t>
            </a:r>
          </a:p>
          <a:p>
            <a:pPr marL="171450" indent="-171450">
              <a:buFont typeface="Arial" panose="020B0604020202020204" pitchFamily="34" charset="0"/>
              <a:buChar char="•"/>
            </a:pPr>
            <a:r>
              <a:rPr lang="nb-NO" dirty="0"/>
              <a:t>Du kan sette brukernavn og passord til konfigureringsgrensesnittet selv.</a:t>
            </a:r>
          </a:p>
          <a:p>
            <a:pPr marL="171450" indent="-171450">
              <a:buFont typeface="Arial" panose="020B0604020202020204" pitchFamily="34" charset="0"/>
              <a:buChar char="•"/>
            </a:pPr>
            <a:r>
              <a:rPr lang="nb-NO" dirty="0"/>
              <a:t>Det må være mulig å oppdatere programvaren til </a:t>
            </a:r>
            <a:r>
              <a:rPr lang="nb-NO" dirty="0" err="1"/>
              <a:t>routeren</a:t>
            </a:r>
            <a:r>
              <a:rPr lang="nb-NO" dirty="0"/>
              <a:t>.</a:t>
            </a:r>
          </a:p>
          <a:p>
            <a:pPr marL="0" indent="0">
              <a:buFont typeface="Arial" panose="020B0604020202020204" pitchFamily="34" charset="0"/>
              <a:buNone/>
            </a:pPr>
            <a:r>
              <a:rPr lang="nb-NO" dirty="0"/>
              <a:t>Har ikke </a:t>
            </a:r>
            <a:r>
              <a:rPr lang="nb-NO" dirty="0" err="1"/>
              <a:t>routeren</a:t>
            </a:r>
            <a:r>
              <a:rPr lang="nb-NO" dirty="0"/>
              <a:t> eller aksesspunktet denne funksjonaliteten</a:t>
            </a:r>
            <a:r>
              <a:rPr lang="nb-NO" baseline="0" dirty="0"/>
              <a:t> på plass</a:t>
            </a:r>
            <a:r>
              <a:rPr lang="nb-NO" dirty="0"/>
              <a:t>, bør du kjøpe en annen.</a:t>
            </a:r>
          </a:p>
          <a:p>
            <a:pPr marL="0" indent="0">
              <a:buFont typeface="Arial" panose="020B0604020202020204" pitchFamily="34" charset="0"/>
              <a:buNone/>
            </a:pPr>
            <a:endParaRPr lang="nb-NO" dirty="0"/>
          </a:p>
          <a:p>
            <a:pPr marL="0" indent="0">
              <a:buFont typeface="Arial" panose="020B0604020202020204" pitchFamily="34" charset="0"/>
              <a:buNone/>
            </a:pPr>
            <a:r>
              <a:rPr lang="nb-NO" dirty="0"/>
              <a:t>Når det trådløse nettverket skal settes opp er det også en del ting som bør være i orden. I mange tilfeller vil noen andre gjøre oppsettet for deg; da burde du stille dem spørsmål og få svar på om alt dette er på plass, og gjerne få dem til å vise deg hvordan du gjør det selv. Sørg også for at du </a:t>
            </a:r>
            <a:r>
              <a:rPr lang="nb-NO" b="1" dirty="0"/>
              <a:t>tar vare på manualen og setter deg inn i den</a:t>
            </a:r>
            <a:r>
              <a:rPr lang="nb-NO" dirty="0"/>
              <a:t>, det kan være viktig senere. Om det er noen begreper du ikke forstår, se etter dem i manualen for å finne ut hva det har å si for din </a:t>
            </a:r>
            <a:r>
              <a:rPr lang="nb-NO" dirty="0" err="1"/>
              <a:t>router</a:t>
            </a:r>
            <a:r>
              <a:rPr lang="nb-NO" dirty="0"/>
              <a:t>.</a:t>
            </a:r>
          </a:p>
          <a:p>
            <a:pPr marL="171450" indent="-171450">
              <a:buFont typeface="Arial" panose="020B0604020202020204" pitchFamily="34" charset="0"/>
              <a:buChar char="•"/>
            </a:pPr>
            <a:r>
              <a:rPr lang="nb-NO" dirty="0"/>
              <a:t>Bruk sterk trådløskryptering som WPA eller WPA2. </a:t>
            </a:r>
            <a:r>
              <a:rPr lang="nb-NO" b="1" dirty="0"/>
              <a:t>Aldri bruk WEP (usikkert)</a:t>
            </a:r>
            <a:r>
              <a:rPr lang="nb-NO" dirty="0"/>
              <a:t>. Sett også et nytt, sterkt passord, som ikke er standardpassordet. Det hjelper ikke at krypteringen er sterk om passordet er svakt.</a:t>
            </a:r>
          </a:p>
          <a:p>
            <a:pPr marL="171450" indent="-171450">
              <a:buFont typeface="Arial" panose="020B0604020202020204" pitchFamily="34" charset="0"/>
              <a:buChar char="•"/>
            </a:pPr>
            <a:r>
              <a:rPr lang="nb-NO" dirty="0"/>
              <a:t>Endre administrasjonsbrukernavn og -passord. Veldig ofte kommer </a:t>
            </a:r>
            <a:r>
              <a:rPr lang="nb-NO" dirty="0" err="1"/>
              <a:t>routere</a:t>
            </a:r>
            <a:r>
              <a:rPr lang="nb-NO" dirty="0"/>
              <a:t> med brukernavn/passord av typen «</a:t>
            </a:r>
            <a:r>
              <a:rPr lang="nb-NO" dirty="0" err="1"/>
              <a:t>admin</a:t>
            </a:r>
            <a:r>
              <a:rPr lang="nb-NO" dirty="0"/>
              <a:t>/</a:t>
            </a:r>
            <a:r>
              <a:rPr lang="nb-NO" dirty="0" err="1"/>
              <a:t>admin</a:t>
            </a:r>
            <a:r>
              <a:rPr lang="nb-NO" dirty="0"/>
              <a:t>», </a:t>
            </a:r>
            <a:r>
              <a:rPr lang="nb-NO" dirty="0" err="1"/>
              <a:t>admin</a:t>
            </a:r>
            <a:r>
              <a:rPr lang="nb-NO" dirty="0"/>
              <a:t> og blankt passord, eller tilsvarende. Dette gir ekstremt svak sikkerhet, og man bør derfor sette sitt eget brukernavn og passord, som er ulikt det som kan finnes i manualen. Husk at selv om passordet må være sterkt her også, må du huske det så du kan logge inn senere. Det kan derfor være lurt å skrive ned passordet, så lenge du oppbevarer det helt trygt.</a:t>
            </a:r>
          </a:p>
        </p:txBody>
      </p:sp>
      <p:sp>
        <p:nvSpPr>
          <p:cNvPr id="4" name="Slide Number Placeholder 3"/>
          <p:cNvSpPr>
            <a:spLocks noGrp="1"/>
          </p:cNvSpPr>
          <p:nvPr>
            <p:ph type="sldNum" sz="quarter" idx="10"/>
          </p:nvPr>
        </p:nvSpPr>
        <p:spPr/>
        <p:txBody>
          <a:bodyPr/>
          <a:lstStyle/>
          <a:p>
            <a:fld id="{36F4F1BF-A0D8-493A-ABD0-0F22D6E9AF8B}" type="slidenum">
              <a:rPr lang="nb-NO" smtClean="0"/>
              <a:t>8</a:t>
            </a:fld>
            <a:endParaRPr lang="nb-NO"/>
          </a:p>
        </p:txBody>
      </p:sp>
    </p:spTree>
    <p:extLst>
      <p:ext uri="{BB962C8B-B14F-4D97-AF65-F5344CB8AC3E}">
        <p14:creationId xmlns:p14="http://schemas.microsoft.com/office/powerpoint/2010/main" val="4041837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93A31B75-5C21-481B-8E86-FED224694047}" type="datetimeFigureOut">
              <a:rPr lang="nb-NO" smtClean="0"/>
              <a:t>21.09.2017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BFB5D65-32C4-43FF-BF0E-CFD0920CC367}" type="slidenum">
              <a:rPr lang="nb-NO" smtClean="0"/>
              <a:t>‹#›</a:t>
            </a:fld>
            <a:endParaRPr lang="nb-NO"/>
          </a:p>
        </p:txBody>
      </p:sp>
    </p:spTree>
    <p:extLst>
      <p:ext uri="{BB962C8B-B14F-4D97-AF65-F5344CB8AC3E}">
        <p14:creationId xmlns:p14="http://schemas.microsoft.com/office/powerpoint/2010/main" val="281505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93A31B75-5C21-481B-8E86-FED224694047}" type="datetimeFigureOut">
              <a:rPr lang="nb-NO" smtClean="0"/>
              <a:t>21.09.2017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BFB5D65-32C4-43FF-BF0E-CFD0920CC367}" type="slidenum">
              <a:rPr lang="nb-NO" smtClean="0"/>
              <a:t>‹#›</a:t>
            </a:fld>
            <a:endParaRPr lang="nb-NO"/>
          </a:p>
        </p:txBody>
      </p:sp>
    </p:spTree>
    <p:extLst>
      <p:ext uri="{BB962C8B-B14F-4D97-AF65-F5344CB8AC3E}">
        <p14:creationId xmlns:p14="http://schemas.microsoft.com/office/powerpoint/2010/main" val="2740001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93A31B75-5C21-481B-8E86-FED224694047}" type="datetimeFigureOut">
              <a:rPr lang="nb-NO" smtClean="0"/>
              <a:t>21.09.2017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BFB5D65-32C4-43FF-BF0E-CFD0920CC367}" type="slidenum">
              <a:rPr lang="nb-NO" smtClean="0"/>
              <a:t>‹#›</a:t>
            </a:fld>
            <a:endParaRPr lang="nb-NO"/>
          </a:p>
        </p:txBody>
      </p:sp>
    </p:spTree>
    <p:extLst>
      <p:ext uri="{BB962C8B-B14F-4D97-AF65-F5344CB8AC3E}">
        <p14:creationId xmlns:p14="http://schemas.microsoft.com/office/powerpoint/2010/main" val="2347689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ksjonstittel">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449F5FD2-D6D5-4497-8554-8E02A22ECDFC}"/>
              </a:ext>
            </a:extLst>
          </p:cNvPr>
          <p:cNvSpPr/>
          <p:nvPr userDrawn="1"/>
        </p:nvSpPr>
        <p:spPr>
          <a:xfrm>
            <a:off x="0" y="0"/>
            <a:ext cx="9144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Title 1">
            <a:extLst>
              <a:ext uri="{FF2B5EF4-FFF2-40B4-BE49-F238E27FC236}">
                <a16:creationId xmlns:a16="http://schemas.microsoft.com/office/drawing/2014/main" xmlns="" id="{BD29FA31-BA02-4C37-AD34-736A81C6D47F}"/>
              </a:ext>
            </a:extLst>
          </p:cNvPr>
          <p:cNvSpPr>
            <a:spLocks noGrp="1"/>
          </p:cNvSpPr>
          <p:nvPr>
            <p:ph type="ctrTitle" hasCustomPrompt="1"/>
          </p:nvPr>
        </p:nvSpPr>
        <p:spPr>
          <a:xfrm>
            <a:off x="2213264" y="2043906"/>
            <a:ext cx="6615892" cy="1464065"/>
          </a:xfrm>
        </p:spPr>
        <p:txBody>
          <a:bodyPr rIns="0" anchor="b">
            <a:normAutofit/>
          </a:bodyPr>
          <a:lstStyle>
            <a:lvl1pPr algn="r">
              <a:defRPr lang="nb-NO" sz="3700" b="0" dirty="0">
                <a:solidFill>
                  <a:schemeClr val="bg1"/>
                </a:solidFill>
                <a:latin typeface="Century Gothic" panose="020B0502020202020204" pitchFamily="34" charset="0"/>
                <a:cs typeface="Arial" panose="020B0604020202020204" pitchFamily="34" charset="0"/>
              </a:defRPr>
            </a:lvl1pPr>
          </a:lstStyle>
          <a:p>
            <a:r>
              <a:rPr lang="nb-NO" dirty="0"/>
              <a:t>Tittel</a:t>
            </a:r>
          </a:p>
        </p:txBody>
      </p:sp>
      <p:sp>
        <p:nvSpPr>
          <p:cNvPr id="8" name="Subtitle 2">
            <a:extLst>
              <a:ext uri="{FF2B5EF4-FFF2-40B4-BE49-F238E27FC236}">
                <a16:creationId xmlns:a16="http://schemas.microsoft.com/office/drawing/2014/main" xmlns="" id="{72FC2D81-E93F-43AA-A6D8-7BF07D785A57}"/>
              </a:ext>
            </a:extLst>
          </p:cNvPr>
          <p:cNvSpPr>
            <a:spLocks noGrp="1"/>
          </p:cNvSpPr>
          <p:nvPr>
            <p:ph type="subTitle" idx="1" hasCustomPrompt="1"/>
          </p:nvPr>
        </p:nvSpPr>
        <p:spPr>
          <a:xfrm>
            <a:off x="2213264" y="3509964"/>
            <a:ext cx="6615892" cy="1024730"/>
          </a:xfrm>
        </p:spPr>
        <p:txBody>
          <a:bodyPr rIns="0">
            <a:normAutofit/>
          </a:bodyPr>
          <a:lstStyle>
            <a:lvl1pPr marL="0" indent="0" algn="r">
              <a:buNone/>
              <a:defRPr sz="2000">
                <a:solidFill>
                  <a:schemeClr val="bg1"/>
                </a:solidFill>
                <a:latin typeface="+mj-lt"/>
                <a:ea typeface="DIN 2014 Extra Light" panose="020B03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 </a:t>
            </a:r>
            <a:r>
              <a:rPr lang="en-US" dirty="0" err="1"/>
              <a:t>Undertittel</a:t>
            </a:r>
            <a:endParaRPr lang="nb-NO" dirty="0"/>
          </a:p>
        </p:txBody>
      </p:sp>
      <p:sp>
        <p:nvSpPr>
          <p:cNvPr id="10" name="Text Placeholder 5">
            <a:extLst>
              <a:ext uri="{FF2B5EF4-FFF2-40B4-BE49-F238E27FC236}">
                <a16:creationId xmlns:a16="http://schemas.microsoft.com/office/drawing/2014/main" xmlns="" id="{86BFA7EF-E5E1-403E-B60D-89B7A4FFE8D8}"/>
              </a:ext>
            </a:extLst>
          </p:cNvPr>
          <p:cNvSpPr>
            <a:spLocks noGrp="1"/>
          </p:cNvSpPr>
          <p:nvPr>
            <p:ph type="body" sz="quarter" idx="10" hasCustomPrompt="1"/>
          </p:nvPr>
        </p:nvSpPr>
        <p:spPr>
          <a:xfrm>
            <a:off x="180305" y="6516609"/>
            <a:ext cx="3086100" cy="26193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Kilde/bilde: (svart eller hvit tekst)</a:t>
            </a:r>
          </a:p>
        </p:txBody>
      </p:sp>
      <p:pic>
        <p:nvPicPr>
          <p:cNvPr id="13" name="Picture 12">
            <a:extLst>
              <a:ext uri="{FF2B5EF4-FFF2-40B4-BE49-F238E27FC236}">
                <a16:creationId xmlns:a16="http://schemas.microsoft.com/office/drawing/2014/main" xmlns="" id="{C55E5F5F-681D-43F5-AF7E-713ABC7425E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001000" y="6411327"/>
            <a:ext cx="931941" cy="338609"/>
          </a:xfrm>
          <a:prstGeom prst="rect">
            <a:avLst/>
          </a:prstGeom>
        </p:spPr>
      </p:pic>
      <p:sp>
        <p:nvSpPr>
          <p:cNvPr id="11" name="Rectangle 10">
            <a:extLst>
              <a:ext uri="{FF2B5EF4-FFF2-40B4-BE49-F238E27FC236}">
                <a16:creationId xmlns:a16="http://schemas.microsoft.com/office/drawing/2014/main" xmlns="" id="{673D875D-BC11-46DF-95EC-C9D3AAF159F9}"/>
              </a:ext>
            </a:extLst>
          </p:cNvPr>
          <p:cNvSpPr/>
          <p:nvPr userDrawn="1"/>
        </p:nvSpPr>
        <p:spPr>
          <a:xfrm>
            <a:off x="9001125" y="2043907"/>
            <a:ext cx="142875" cy="2490787"/>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 </a:t>
            </a:r>
          </a:p>
        </p:txBody>
      </p:sp>
    </p:spTree>
    <p:extLst>
      <p:ext uri="{BB962C8B-B14F-4D97-AF65-F5344CB8AC3E}">
        <p14:creationId xmlns:p14="http://schemas.microsoft.com/office/powerpoint/2010/main" val="3778140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re tek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xmlns="" id="{AF3FFE7C-7382-4204-ABB7-EECB1DB789B0}"/>
              </a:ext>
            </a:extLst>
          </p:cNvPr>
          <p:cNvSpPr>
            <a:spLocks noGrp="1"/>
          </p:cNvSpPr>
          <p:nvPr>
            <p:ph type="body" sz="quarter" idx="14"/>
          </p:nvPr>
        </p:nvSpPr>
        <p:spPr>
          <a:xfrm>
            <a:off x="1541168" y="2159000"/>
            <a:ext cx="5919359" cy="3708400"/>
          </a:xfrm>
        </p:spPr>
        <p:txBody>
          <a:bodyPr lIns="0">
            <a:normAutofit/>
          </a:bodyPr>
          <a:lstStyle>
            <a:lvl1pPr>
              <a:defRPr sz="2000">
                <a:latin typeface="+mj-lt"/>
              </a:defRPr>
            </a:lvl1pPr>
            <a:lvl2pPr marL="457200" indent="0">
              <a:buNone/>
              <a:defRPr sz="1800">
                <a:latin typeface="+mj-lt"/>
              </a:defRPr>
            </a:lvl2pPr>
            <a:lvl3pPr>
              <a:defRPr sz="1600">
                <a:latin typeface="+mj-lt"/>
              </a:defRPr>
            </a:lvl3pPr>
            <a:lvl4pPr>
              <a:defRPr sz="1400">
                <a:latin typeface="+mj-lt"/>
              </a:defRPr>
            </a:lvl4pPr>
            <a:lvl5pPr>
              <a:defRPr sz="1200">
                <a:latin typeface="+mj-lt"/>
              </a:defRPr>
            </a:lvl5pPr>
          </a:lstStyle>
          <a:p>
            <a:pPr lvl="0"/>
            <a:r>
              <a:rPr lang="en-US" dirty="0"/>
              <a:t>Edit Master text styles</a:t>
            </a:r>
          </a:p>
        </p:txBody>
      </p:sp>
      <p:sp>
        <p:nvSpPr>
          <p:cNvPr id="5" name="Text Placeholder 7">
            <a:extLst>
              <a:ext uri="{FF2B5EF4-FFF2-40B4-BE49-F238E27FC236}">
                <a16:creationId xmlns:a16="http://schemas.microsoft.com/office/drawing/2014/main" xmlns="" id="{57F36F7C-9BEB-460F-980E-1833DEBCA39D}"/>
              </a:ext>
            </a:extLst>
          </p:cNvPr>
          <p:cNvSpPr>
            <a:spLocks noGrp="1"/>
          </p:cNvSpPr>
          <p:nvPr>
            <p:ph type="body" sz="quarter" idx="11" hasCustomPrompt="1"/>
          </p:nvPr>
        </p:nvSpPr>
        <p:spPr>
          <a:xfrm>
            <a:off x="180304" y="6485834"/>
            <a:ext cx="3005138" cy="323486"/>
          </a:xfrm>
        </p:spPr>
        <p:txBody>
          <a:bodyPr anchor="b">
            <a:normAutofit/>
          </a:bodyPr>
          <a:lstStyle>
            <a:lvl1pPr marL="0" indent="0">
              <a:buNone/>
              <a:defRPr sz="1400"/>
            </a:lvl1pPr>
          </a:lstStyle>
          <a:p>
            <a:pPr lvl="0"/>
            <a:r>
              <a:rPr lang="nb-NO" dirty="0"/>
              <a:t>Kilde/bilde: (svart eller hvit tekst)</a:t>
            </a:r>
          </a:p>
        </p:txBody>
      </p:sp>
      <p:sp>
        <p:nvSpPr>
          <p:cNvPr id="8" name="Text Placeholder 6">
            <a:extLst>
              <a:ext uri="{FF2B5EF4-FFF2-40B4-BE49-F238E27FC236}">
                <a16:creationId xmlns:a16="http://schemas.microsoft.com/office/drawing/2014/main" xmlns="" id="{416DACCD-7F8C-4A5B-ADA4-DE55544457E2}"/>
              </a:ext>
            </a:extLst>
          </p:cNvPr>
          <p:cNvSpPr>
            <a:spLocks noGrp="1"/>
          </p:cNvSpPr>
          <p:nvPr>
            <p:ph type="body" sz="quarter" idx="15" hasCustomPrompt="1"/>
          </p:nvPr>
        </p:nvSpPr>
        <p:spPr>
          <a:xfrm>
            <a:off x="1540669" y="571962"/>
            <a:ext cx="5919788" cy="1422399"/>
          </a:xfrm>
        </p:spPr>
        <p:txBody>
          <a:bodyPr lIns="0" anchor="b">
            <a:normAutofit/>
          </a:bodyPr>
          <a:lstStyle>
            <a:lvl1pPr marL="0" indent="0">
              <a:buNone/>
              <a:defRPr sz="3200">
                <a:latin typeface="Century Gothic" panose="020B0502020202020204" pitchFamily="34" charset="0"/>
              </a:defRPr>
            </a:lvl1pPr>
          </a:lstStyle>
          <a:p>
            <a:pPr lvl="0"/>
            <a:r>
              <a:rPr lang="nb-NO" dirty="0"/>
              <a:t>Overskrift</a:t>
            </a:r>
          </a:p>
        </p:txBody>
      </p:sp>
      <p:cxnSp>
        <p:nvCxnSpPr>
          <p:cNvPr id="7" name="Straight Connector 6">
            <a:extLst>
              <a:ext uri="{FF2B5EF4-FFF2-40B4-BE49-F238E27FC236}">
                <a16:creationId xmlns:a16="http://schemas.microsoft.com/office/drawing/2014/main" xmlns="" id="{06575FE6-5C7A-40B9-8B93-B66D42DD11EB}"/>
              </a:ext>
            </a:extLst>
          </p:cNvPr>
          <p:cNvCxnSpPr>
            <a:cxnSpLocks/>
          </p:cNvCxnSpPr>
          <p:nvPr userDrawn="1"/>
        </p:nvCxnSpPr>
        <p:spPr>
          <a:xfrm>
            <a:off x="1540669" y="2019806"/>
            <a:ext cx="7603331" cy="0"/>
          </a:xfrm>
          <a:prstGeom prst="line">
            <a:avLst/>
          </a:prstGeom>
          <a:ln w="28575">
            <a:solidFill>
              <a:srgbClr val="92D4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646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kst + medium bil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24A01E-6983-4DAC-98F8-990316856879}"/>
              </a:ext>
            </a:extLst>
          </p:cNvPr>
          <p:cNvSpPr>
            <a:spLocks noGrp="1"/>
          </p:cNvSpPr>
          <p:nvPr>
            <p:ph type="title" hasCustomPrompt="1"/>
          </p:nvPr>
        </p:nvSpPr>
        <p:spPr>
          <a:xfrm>
            <a:off x="4537636" y="1089447"/>
            <a:ext cx="4463489" cy="1325563"/>
          </a:xfrm>
        </p:spPr>
        <p:txBody>
          <a:bodyPr lIns="0" rIns="0" anchor="b">
            <a:normAutofit/>
          </a:bodyPr>
          <a:lstStyle>
            <a:lvl1pPr>
              <a:defRPr lang="nb-NO" sz="3200" dirty="0"/>
            </a:lvl1pPr>
          </a:lstStyle>
          <a:p>
            <a:r>
              <a:rPr lang="en-US" dirty="0" err="1"/>
              <a:t>Overskrift</a:t>
            </a:r>
            <a:endParaRPr lang="nb-NO" dirty="0"/>
          </a:p>
        </p:txBody>
      </p:sp>
      <p:sp>
        <p:nvSpPr>
          <p:cNvPr id="10" name="Picture Placeholder 9">
            <a:extLst>
              <a:ext uri="{FF2B5EF4-FFF2-40B4-BE49-F238E27FC236}">
                <a16:creationId xmlns:a16="http://schemas.microsoft.com/office/drawing/2014/main" xmlns="" id="{8160985F-FDEB-4AA8-AA14-36983EA2A770}"/>
              </a:ext>
            </a:extLst>
          </p:cNvPr>
          <p:cNvSpPr>
            <a:spLocks noGrp="1"/>
          </p:cNvSpPr>
          <p:nvPr>
            <p:ph type="pic" sz="quarter" idx="13" hasCustomPrompt="1"/>
          </p:nvPr>
        </p:nvSpPr>
        <p:spPr>
          <a:xfrm>
            <a:off x="0" y="0"/>
            <a:ext cx="4193931" cy="6858000"/>
          </a:xfrm>
        </p:spPr>
        <p:txBody>
          <a:bodyPr/>
          <a:lstStyle>
            <a:lvl1pPr marL="0" indent="0" algn="l">
              <a:buNone/>
              <a:defRPr>
                <a:latin typeface="+mj-lt"/>
              </a:defRPr>
            </a:lvl1pPr>
          </a:lstStyle>
          <a:p>
            <a:r>
              <a:rPr lang="nb-NO" dirty="0"/>
              <a:t>Bilde her. Trykk på ikonet </a:t>
            </a:r>
            <a:br>
              <a:rPr lang="nb-NO" dirty="0"/>
            </a:br>
            <a:r>
              <a:rPr lang="nb-NO" dirty="0"/>
              <a:t>eller dra bildet inn i boksen.</a:t>
            </a:r>
          </a:p>
        </p:txBody>
      </p:sp>
      <p:sp>
        <p:nvSpPr>
          <p:cNvPr id="8" name="Text Placeholder 4">
            <a:extLst>
              <a:ext uri="{FF2B5EF4-FFF2-40B4-BE49-F238E27FC236}">
                <a16:creationId xmlns:a16="http://schemas.microsoft.com/office/drawing/2014/main" xmlns="" id="{EA6ECC7E-173A-49A4-8BE5-1376EB4D2A21}"/>
              </a:ext>
            </a:extLst>
          </p:cNvPr>
          <p:cNvSpPr>
            <a:spLocks noGrp="1"/>
          </p:cNvSpPr>
          <p:nvPr>
            <p:ph type="body" sz="quarter" idx="14"/>
          </p:nvPr>
        </p:nvSpPr>
        <p:spPr>
          <a:xfrm>
            <a:off x="4536900" y="2595985"/>
            <a:ext cx="3899870" cy="3232627"/>
          </a:xfrm>
        </p:spPr>
        <p:txBody>
          <a:bodyPr lIns="0" rIns="0">
            <a:normAutofit/>
          </a:bodyPr>
          <a:lstStyle>
            <a:lvl1pPr>
              <a:defRPr sz="1800">
                <a:latin typeface="+mj-lt"/>
              </a:defRPr>
            </a:lvl1pPr>
            <a:lvl2pPr>
              <a:defRPr sz="1800">
                <a:latin typeface="+mj-lt"/>
              </a:defRPr>
            </a:lvl2pPr>
            <a:lvl3pPr>
              <a:defRPr sz="1600">
                <a:latin typeface="+mj-lt"/>
              </a:defRPr>
            </a:lvl3pPr>
            <a:lvl4pPr>
              <a:defRPr sz="1400">
                <a:latin typeface="+mj-lt"/>
              </a:defRPr>
            </a:lvl4pPr>
            <a:lvl5pPr>
              <a:defRPr sz="1200">
                <a:latin typeface="+mj-lt"/>
              </a:defRPr>
            </a:lvl5pPr>
          </a:lstStyle>
          <a:p>
            <a:pPr lvl="0"/>
            <a:r>
              <a:rPr lang="en-US" dirty="0"/>
              <a:t>Edit Master text styles</a:t>
            </a:r>
            <a:endParaRPr lang="nb-NO" dirty="0"/>
          </a:p>
        </p:txBody>
      </p:sp>
      <p:sp>
        <p:nvSpPr>
          <p:cNvPr id="6" name="Text Placeholder 5">
            <a:extLst>
              <a:ext uri="{FF2B5EF4-FFF2-40B4-BE49-F238E27FC236}">
                <a16:creationId xmlns:a16="http://schemas.microsoft.com/office/drawing/2014/main" xmlns="" id="{6963556E-A766-4704-99C5-0D9E762FBE82}"/>
              </a:ext>
            </a:extLst>
          </p:cNvPr>
          <p:cNvSpPr>
            <a:spLocks noGrp="1"/>
          </p:cNvSpPr>
          <p:nvPr>
            <p:ph type="body" sz="quarter" idx="10" hasCustomPrompt="1"/>
          </p:nvPr>
        </p:nvSpPr>
        <p:spPr>
          <a:xfrm>
            <a:off x="180305" y="6516609"/>
            <a:ext cx="3086100" cy="26193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Kilde/bilde: (svart eller hvit tekst)</a:t>
            </a:r>
          </a:p>
        </p:txBody>
      </p:sp>
      <p:cxnSp>
        <p:nvCxnSpPr>
          <p:cNvPr id="15" name="Straight Connector 14">
            <a:extLst>
              <a:ext uri="{FF2B5EF4-FFF2-40B4-BE49-F238E27FC236}">
                <a16:creationId xmlns:a16="http://schemas.microsoft.com/office/drawing/2014/main" xmlns="" id="{3806EF8F-88DF-4C98-8345-DC5BE9440DBE}"/>
              </a:ext>
            </a:extLst>
          </p:cNvPr>
          <p:cNvCxnSpPr>
            <a:cxnSpLocks/>
          </p:cNvCxnSpPr>
          <p:nvPr userDrawn="1"/>
        </p:nvCxnSpPr>
        <p:spPr>
          <a:xfrm>
            <a:off x="4536900" y="2472159"/>
            <a:ext cx="4607101" cy="0"/>
          </a:xfrm>
          <a:prstGeom prst="line">
            <a:avLst/>
          </a:prstGeom>
          <a:ln w="28575">
            <a:solidFill>
              <a:srgbClr val="92D4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010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xmlns="" id="{BE7A027A-1DD0-4671-9BE8-F484B83B1C4D}"/>
              </a:ext>
            </a:extLst>
          </p:cNvPr>
          <p:cNvSpPr>
            <a:spLocks noGrp="1"/>
          </p:cNvSpPr>
          <p:nvPr>
            <p:ph type="body" sz="quarter" idx="10" hasCustomPrompt="1"/>
          </p:nvPr>
        </p:nvSpPr>
        <p:spPr>
          <a:xfrm>
            <a:off x="180305" y="6516609"/>
            <a:ext cx="3086100" cy="26193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Kilde/bilde: (svart eller hvit tekst)</a:t>
            </a:r>
          </a:p>
        </p:txBody>
      </p:sp>
    </p:spTree>
    <p:extLst>
      <p:ext uri="{BB962C8B-B14F-4D97-AF65-F5344CB8AC3E}">
        <p14:creationId xmlns:p14="http://schemas.microsoft.com/office/powerpoint/2010/main" val="1470451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93A31B75-5C21-481B-8E86-FED224694047}" type="datetimeFigureOut">
              <a:rPr lang="nb-NO" smtClean="0"/>
              <a:t>21.09.2017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BFB5D65-32C4-43FF-BF0E-CFD0920CC367}" type="slidenum">
              <a:rPr lang="nb-NO" smtClean="0"/>
              <a:t>‹#›</a:t>
            </a:fld>
            <a:endParaRPr lang="nb-NO"/>
          </a:p>
        </p:txBody>
      </p:sp>
    </p:spTree>
    <p:extLst>
      <p:ext uri="{BB962C8B-B14F-4D97-AF65-F5344CB8AC3E}">
        <p14:creationId xmlns:p14="http://schemas.microsoft.com/office/powerpoint/2010/main" val="1378960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93A31B75-5C21-481B-8E86-FED224694047}" type="datetimeFigureOut">
              <a:rPr lang="nb-NO" smtClean="0"/>
              <a:t>21.09.2017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BFB5D65-32C4-43FF-BF0E-CFD0920CC367}" type="slidenum">
              <a:rPr lang="nb-NO" smtClean="0"/>
              <a:t>‹#›</a:t>
            </a:fld>
            <a:endParaRPr lang="nb-NO"/>
          </a:p>
        </p:txBody>
      </p:sp>
    </p:spTree>
    <p:extLst>
      <p:ext uri="{BB962C8B-B14F-4D97-AF65-F5344CB8AC3E}">
        <p14:creationId xmlns:p14="http://schemas.microsoft.com/office/powerpoint/2010/main" val="2251643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93A31B75-5C21-481B-8E86-FED224694047}" type="datetimeFigureOut">
              <a:rPr lang="nb-NO" smtClean="0"/>
              <a:t>21.09.2017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BFB5D65-32C4-43FF-BF0E-CFD0920CC367}" type="slidenum">
              <a:rPr lang="nb-NO" smtClean="0"/>
              <a:t>‹#›</a:t>
            </a:fld>
            <a:endParaRPr lang="nb-NO"/>
          </a:p>
        </p:txBody>
      </p:sp>
    </p:spTree>
    <p:extLst>
      <p:ext uri="{BB962C8B-B14F-4D97-AF65-F5344CB8AC3E}">
        <p14:creationId xmlns:p14="http://schemas.microsoft.com/office/powerpoint/2010/main" val="146227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93A31B75-5C21-481B-8E86-FED224694047}" type="datetimeFigureOut">
              <a:rPr lang="nb-NO" smtClean="0"/>
              <a:t>21.09.2017</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9BFB5D65-32C4-43FF-BF0E-CFD0920CC367}" type="slidenum">
              <a:rPr lang="nb-NO" smtClean="0"/>
              <a:t>‹#›</a:t>
            </a:fld>
            <a:endParaRPr lang="nb-NO"/>
          </a:p>
        </p:txBody>
      </p:sp>
    </p:spTree>
    <p:extLst>
      <p:ext uri="{BB962C8B-B14F-4D97-AF65-F5344CB8AC3E}">
        <p14:creationId xmlns:p14="http://schemas.microsoft.com/office/powerpoint/2010/main" val="3342338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93A31B75-5C21-481B-8E86-FED224694047}" type="datetimeFigureOut">
              <a:rPr lang="nb-NO" smtClean="0"/>
              <a:t>21.09.2017</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9BFB5D65-32C4-43FF-BF0E-CFD0920CC367}" type="slidenum">
              <a:rPr lang="nb-NO" smtClean="0"/>
              <a:t>‹#›</a:t>
            </a:fld>
            <a:endParaRPr lang="nb-NO"/>
          </a:p>
        </p:txBody>
      </p:sp>
    </p:spTree>
    <p:extLst>
      <p:ext uri="{BB962C8B-B14F-4D97-AF65-F5344CB8AC3E}">
        <p14:creationId xmlns:p14="http://schemas.microsoft.com/office/powerpoint/2010/main" val="4012976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3A31B75-5C21-481B-8E86-FED224694047}" type="datetimeFigureOut">
              <a:rPr lang="nb-NO" smtClean="0"/>
              <a:t>21.09.2017</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9BFB5D65-32C4-43FF-BF0E-CFD0920CC367}" type="slidenum">
              <a:rPr lang="nb-NO" smtClean="0"/>
              <a:t>‹#›</a:t>
            </a:fld>
            <a:endParaRPr lang="nb-NO"/>
          </a:p>
        </p:txBody>
      </p:sp>
    </p:spTree>
    <p:extLst>
      <p:ext uri="{BB962C8B-B14F-4D97-AF65-F5344CB8AC3E}">
        <p14:creationId xmlns:p14="http://schemas.microsoft.com/office/powerpoint/2010/main" val="1228316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93A31B75-5C21-481B-8E86-FED224694047}" type="datetimeFigureOut">
              <a:rPr lang="nb-NO" smtClean="0"/>
              <a:t>21.09.2017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BFB5D65-32C4-43FF-BF0E-CFD0920CC367}" type="slidenum">
              <a:rPr lang="nb-NO" smtClean="0"/>
              <a:t>‹#›</a:t>
            </a:fld>
            <a:endParaRPr lang="nb-NO"/>
          </a:p>
        </p:txBody>
      </p:sp>
    </p:spTree>
    <p:extLst>
      <p:ext uri="{BB962C8B-B14F-4D97-AF65-F5344CB8AC3E}">
        <p14:creationId xmlns:p14="http://schemas.microsoft.com/office/powerpoint/2010/main" val="1168121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93A31B75-5C21-481B-8E86-FED224694047}" type="datetimeFigureOut">
              <a:rPr lang="nb-NO" smtClean="0"/>
              <a:t>21.09.2017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BFB5D65-32C4-43FF-BF0E-CFD0920CC367}" type="slidenum">
              <a:rPr lang="nb-NO" smtClean="0"/>
              <a:t>‹#›</a:t>
            </a:fld>
            <a:endParaRPr lang="nb-NO"/>
          </a:p>
        </p:txBody>
      </p:sp>
    </p:spTree>
    <p:extLst>
      <p:ext uri="{BB962C8B-B14F-4D97-AF65-F5344CB8AC3E}">
        <p14:creationId xmlns:p14="http://schemas.microsoft.com/office/powerpoint/2010/main" val="1172239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31B75-5C21-481B-8E86-FED224694047}" type="datetimeFigureOut">
              <a:rPr lang="nb-NO" smtClean="0"/>
              <a:t>21.09.2017</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B5D65-32C4-43FF-BF0E-CFD0920CC367}" type="slidenum">
              <a:rPr lang="nb-NO" smtClean="0"/>
              <a:t>‹#›</a:t>
            </a:fld>
            <a:endParaRPr lang="nb-NO"/>
          </a:p>
        </p:txBody>
      </p:sp>
    </p:spTree>
    <p:extLst>
      <p:ext uri="{BB962C8B-B14F-4D97-AF65-F5344CB8AC3E}">
        <p14:creationId xmlns:p14="http://schemas.microsoft.com/office/powerpoint/2010/main" val="947126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m4o2Ujo23zk"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6.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79447D-E052-40C9-AAF2-039138595F00}"/>
              </a:ext>
            </a:extLst>
          </p:cNvPr>
          <p:cNvSpPr>
            <a:spLocks noGrp="1"/>
          </p:cNvSpPr>
          <p:nvPr>
            <p:ph type="ctrTitle"/>
          </p:nvPr>
        </p:nvSpPr>
        <p:spPr/>
        <p:txBody>
          <a:bodyPr/>
          <a:lstStyle/>
          <a:p>
            <a:r>
              <a:rPr lang="nb-NO"/>
              <a:t>Vær smartere enn tingene dine</a:t>
            </a:r>
            <a:endParaRPr lang="nb-NO" dirty="0"/>
          </a:p>
        </p:txBody>
      </p:sp>
      <p:sp>
        <p:nvSpPr>
          <p:cNvPr id="9" name="Text Placeholder 8">
            <a:extLst>
              <a:ext uri="{FF2B5EF4-FFF2-40B4-BE49-F238E27FC236}">
                <a16:creationId xmlns:a16="http://schemas.microsoft.com/office/drawing/2014/main" xmlns="" id="{A230AE48-EB44-4F9B-B5B9-64430671E203}"/>
              </a:ext>
            </a:extLst>
          </p:cNvPr>
          <p:cNvSpPr>
            <a:spLocks noGrp="1"/>
          </p:cNvSpPr>
          <p:nvPr>
            <p:ph type="subTitle" idx="1"/>
          </p:nvPr>
        </p:nvSpPr>
        <p:spPr/>
        <p:txBody>
          <a:bodyPr/>
          <a:lstStyle/>
          <a:p>
            <a:r>
              <a:rPr lang="nb-NO"/>
              <a:t>Hva er tingenes internett, og hvordan sikrer man seg som en del av det?</a:t>
            </a:r>
          </a:p>
          <a:p>
            <a:endParaRPr lang="nb-NO" dirty="0"/>
          </a:p>
        </p:txBody>
      </p:sp>
      <p:sp>
        <p:nvSpPr>
          <p:cNvPr id="3" name="Subtitle 2">
            <a:extLst>
              <a:ext uri="{FF2B5EF4-FFF2-40B4-BE49-F238E27FC236}">
                <a16:creationId xmlns:a16="http://schemas.microsoft.com/office/drawing/2014/main" xmlns="" id="{C88AC8F1-5FD4-4AC0-986D-CFFD9FD77F46}"/>
              </a:ext>
            </a:extLst>
          </p:cNvPr>
          <p:cNvSpPr>
            <a:spLocks noGrp="1"/>
          </p:cNvSpPr>
          <p:nvPr>
            <p:ph type="body" sz="quarter" idx="10"/>
          </p:nvPr>
        </p:nvSpPr>
        <p:spPr/>
        <p:txBody>
          <a:bodyPr>
            <a:normAutofit fontScale="92500" lnSpcReduction="10000"/>
          </a:bodyPr>
          <a:lstStyle/>
          <a:p>
            <a:r>
              <a:rPr lang="nb-NO"/>
              <a:t>Nasjonal sikkerhetsmåned</a:t>
            </a:r>
            <a:endParaRPr lang="nb-NO" dirty="0"/>
          </a:p>
        </p:txBody>
      </p:sp>
    </p:spTree>
    <p:extLst>
      <p:ext uri="{BB962C8B-B14F-4D97-AF65-F5344CB8AC3E}">
        <p14:creationId xmlns:p14="http://schemas.microsoft.com/office/powerpoint/2010/main" val="4161550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716DD3ED-70C3-41AB-8B20-2498476B9790}"/>
              </a:ext>
            </a:extLst>
          </p:cNvPr>
          <p:cNvSpPr>
            <a:spLocks noGrp="1"/>
          </p:cNvSpPr>
          <p:nvPr>
            <p:ph type="body" sz="quarter" idx="11"/>
          </p:nvPr>
        </p:nvSpPr>
        <p:spPr/>
        <p:txBody>
          <a:bodyPr/>
          <a:lstStyle/>
          <a:p>
            <a:r>
              <a:rPr lang="nb-NO"/>
              <a:t>Nasjonal </a:t>
            </a:r>
            <a:r>
              <a:rPr lang="nb-NO" dirty="0" err="1"/>
              <a:t>sikkerhetsmåned</a:t>
            </a:r>
            <a:endParaRPr lang="nb-NO" dirty="0"/>
          </a:p>
        </p:txBody>
      </p:sp>
      <p:sp>
        <p:nvSpPr>
          <p:cNvPr id="12" name="Text Placeholder 11">
            <a:extLst>
              <a:ext uri="{FF2B5EF4-FFF2-40B4-BE49-F238E27FC236}">
                <a16:creationId xmlns:a16="http://schemas.microsoft.com/office/drawing/2014/main" xmlns="" id="{857AA385-E275-46DE-8894-877D4EBBE3F4}"/>
              </a:ext>
            </a:extLst>
          </p:cNvPr>
          <p:cNvSpPr>
            <a:spLocks noGrp="1"/>
          </p:cNvSpPr>
          <p:nvPr>
            <p:ph type="body" sz="quarter" idx="15"/>
          </p:nvPr>
        </p:nvSpPr>
        <p:spPr/>
        <p:txBody>
          <a:bodyPr/>
          <a:lstStyle/>
          <a:p>
            <a:r>
              <a:rPr lang="nb-NO" dirty="0"/>
              <a:t>Tingenes internett</a:t>
            </a:r>
          </a:p>
        </p:txBody>
      </p:sp>
      <p:pic>
        <p:nvPicPr>
          <p:cNvPr id="8" name="Picture 7">
            <a:extLst>
              <a:ext uri="{FF2B5EF4-FFF2-40B4-BE49-F238E27FC236}">
                <a16:creationId xmlns:a16="http://schemas.microsoft.com/office/drawing/2014/main" xmlns="" id="{19419E1F-1163-47F9-905F-683EF10945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264834"/>
            <a:ext cx="9144000" cy="3386667"/>
          </a:xfrm>
          <a:prstGeom prst="rect">
            <a:avLst/>
          </a:prstGeom>
        </p:spPr>
      </p:pic>
    </p:spTree>
    <p:extLst>
      <p:ext uri="{BB962C8B-B14F-4D97-AF65-F5344CB8AC3E}">
        <p14:creationId xmlns:p14="http://schemas.microsoft.com/office/powerpoint/2010/main" val="370330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2C9211E8-CC93-413D-8879-F71F9CB2FFCD}"/>
              </a:ext>
            </a:extLst>
          </p:cNvPr>
          <p:cNvSpPr>
            <a:spLocks noGrp="1"/>
          </p:cNvSpPr>
          <p:nvPr>
            <p:ph type="body" sz="quarter" idx="11"/>
          </p:nvPr>
        </p:nvSpPr>
        <p:spPr/>
        <p:txBody>
          <a:bodyPr/>
          <a:lstStyle/>
          <a:p>
            <a:r>
              <a:rPr lang="nb-NO"/>
              <a:t>Nasjonal sikkerhetsmåned</a:t>
            </a:r>
            <a:endParaRPr lang="nb-NO" dirty="0"/>
          </a:p>
        </p:txBody>
      </p:sp>
      <p:sp>
        <p:nvSpPr>
          <p:cNvPr id="22" name="Text Placeholder 21">
            <a:extLst>
              <a:ext uri="{FF2B5EF4-FFF2-40B4-BE49-F238E27FC236}">
                <a16:creationId xmlns:a16="http://schemas.microsoft.com/office/drawing/2014/main" xmlns="" id="{0A9BBA43-F08F-4413-82AE-B328183164E4}"/>
              </a:ext>
            </a:extLst>
          </p:cNvPr>
          <p:cNvSpPr>
            <a:spLocks noGrp="1"/>
          </p:cNvSpPr>
          <p:nvPr>
            <p:ph type="body" sz="quarter" idx="15"/>
          </p:nvPr>
        </p:nvSpPr>
        <p:spPr/>
        <p:txBody>
          <a:bodyPr/>
          <a:lstStyle/>
          <a:p>
            <a:r>
              <a:rPr lang="nb-NO" dirty="0"/>
              <a:t>Utfordringer med tingenes internett</a:t>
            </a:r>
          </a:p>
        </p:txBody>
      </p:sp>
      <p:pic>
        <p:nvPicPr>
          <p:cNvPr id="3" name="Picture 2">
            <a:extLst>
              <a:ext uri="{FF2B5EF4-FFF2-40B4-BE49-F238E27FC236}">
                <a16:creationId xmlns:a16="http://schemas.microsoft.com/office/drawing/2014/main" xmlns="" id="{11996F7E-2BA8-4080-8ACA-F650CA007F8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2284132"/>
            <a:ext cx="9144000" cy="3368045"/>
          </a:xfrm>
          <a:prstGeom prst="rect">
            <a:avLst/>
          </a:prstGeom>
        </p:spPr>
      </p:pic>
    </p:spTree>
    <p:extLst>
      <p:ext uri="{BB962C8B-B14F-4D97-AF65-F5344CB8AC3E}">
        <p14:creationId xmlns:p14="http://schemas.microsoft.com/office/powerpoint/2010/main" val="622529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tel 14"/>
          <p:cNvSpPr>
            <a:spLocks noGrp="1"/>
          </p:cNvSpPr>
          <p:nvPr>
            <p:ph type="title"/>
          </p:nvPr>
        </p:nvSpPr>
        <p:spPr/>
        <p:txBody>
          <a:bodyPr/>
          <a:lstStyle/>
          <a:p>
            <a:r>
              <a:rPr lang="nb-NO" dirty="0"/>
              <a:t>Tingenes internett kan øke faren for cyberangrep</a:t>
            </a:r>
          </a:p>
        </p:txBody>
      </p:sp>
      <p:pic>
        <p:nvPicPr>
          <p:cNvPr id="3" name="Plassholder for bilde 2">
            <a:extLst>
              <a:ext uri="{FF2B5EF4-FFF2-40B4-BE49-F238E27FC236}">
                <a16:creationId xmlns:a16="http://schemas.microsoft.com/office/drawing/2014/main" xmlns="" id="{3FB555C1-9D0B-4802-B483-9B57EA602252}"/>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l="2441" t="3923" r="2131" b="3923"/>
          <a:stretch/>
        </p:blipFill>
        <p:spPr>
          <a:xfrm>
            <a:off x="0" y="0"/>
            <a:ext cx="4002206" cy="6858000"/>
          </a:xfrm>
        </p:spPr>
      </p:pic>
      <p:sp>
        <p:nvSpPr>
          <p:cNvPr id="17" name="Plassholder for tekst 16"/>
          <p:cNvSpPr>
            <a:spLocks noGrp="1"/>
          </p:cNvSpPr>
          <p:nvPr>
            <p:ph type="body" sz="quarter" idx="14"/>
          </p:nvPr>
        </p:nvSpPr>
        <p:spPr/>
        <p:txBody>
          <a:bodyPr/>
          <a:lstStyle/>
          <a:p>
            <a:r>
              <a:rPr lang="nb-NO" dirty="0"/>
              <a:t>Ifølge det anerkjente IT-selskapet Gartner vil hele 25 prosent av angrep mot virksomheter skje via </a:t>
            </a:r>
            <a:r>
              <a:rPr lang="nb-NO" dirty="0" err="1"/>
              <a:t>IoT</a:t>
            </a:r>
            <a:r>
              <a:rPr lang="nb-NO" dirty="0"/>
              <a:t>-produkter i 2020.</a:t>
            </a:r>
          </a:p>
          <a:p>
            <a:endParaRPr lang="nb-NO" dirty="0"/>
          </a:p>
        </p:txBody>
      </p:sp>
      <p:sp>
        <p:nvSpPr>
          <p:cNvPr id="12" name="Plassholder for tekst 11"/>
          <p:cNvSpPr>
            <a:spLocks noGrp="1"/>
          </p:cNvSpPr>
          <p:nvPr>
            <p:ph type="body" sz="quarter" idx="10"/>
          </p:nvPr>
        </p:nvSpPr>
        <p:spPr/>
        <p:txBody>
          <a:bodyPr>
            <a:normAutofit fontScale="47500" lnSpcReduction="20000"/>
          </a:bodyPr>
          <a:lstStyle/>
          <a:p>
            <a:r>
              <a:rPr lang="nb-NO" dirty="0"/>
              <a:t>Ifølge det anerkjente IT-selskapet Gartner vil hele 25 prosent av angrep mot virksomheter skje via </a:t>
            </a:r>
            <a:r>
              <a:rPr lang="nb-NO" dirty="0" err="1"/>
              <a:t>IoT</a:t>
            </a:r>
            <a:r>
              <a:rPr lang="nb-NO" dirty="0"/>
              <a:t>-produkter i 2020 </a:t>
            </a:r>
          </a:p>
        </p:txBody>
      </p:sp>
    </p:spTree>
    <p:extLst>
      <p:ext uri="{BB962C8B-B14F-4D97-AF65-F5344CB8AC3E}">
        <p14:creationId xmlns:p14="http://schemas.microsoft.com/office/powerpoint/2010/main" val="2918084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4ECA8A6C-15CE-4950-9283-F20D79622B0B}"/>
              </a:ext>
            </a:extLst>
          </p:cNvPr>
          <p:cNvSpPr>
            <a:spLocks noGrp="1"/>
          </p:cNvSpPr>
          <p:nvPr>
            <p:ph type="body" sz="quarter" idx="10"/>
          </p:nvPr>
        </p:nvSpPr>
        <p:spPr/>
        <p:txBody>
          <a:bodyPr>
            <a:normAutofit fontScale="92500" lnSpcReduction="10000"/>
          </a:bodyPr>
          <a:lstStyle/>
          <a:p>
            <a:r>
              <a:rPr lang="nb-NO"/>
              <a:t>Nasjonal sikkerhetsmåned</a:t>
            </a:r>
            <a:endParaRPr lang="nb-NO"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000125"/>
            <a:ext cx="8629650"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8074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p:cNvSpPr>
            <a:spLocks noGrp="1"/>
          </p:cNvSpPr>
          <p:nvPr>
            <p:ph type="body" sz="quarter" idx="14"/>
          </p:nvPr>
        </p:nvSpPr>
        <p:spPr>
          <a:xfrm>
            <a:off x="1541169" y="2159000"/>
            <a:ext cx="5879188" cy="3708400"/>
          </a:xfrm>
        </p:spPr>
        <p:txBody>
          <a:bodyPr numCol="2">
            <a:noAutofit/>
          </a:bodyPr>
          <a:lstStyle/>
          <a:p>
            <a:pPr marL="514350" indent="-514350">
              <a:lnSpc>
                <a:spcPct val="100000"/>
              </a:lnSpc>
              <a:buFont typeface="+mj-lt"/>
              <a:buAutoNum type="arabicPeriod"/>
            </a:pPr>
            <a:r>
              <a:rPr lang="nb-NO" sz="1800" b="1" dirty="0"/>
              <a:t>Hjelp meg å forstå reglene</a:t>
            </a:r>
          </a:p>
          <a:p>
            <a:pPr marL="514350" indent="-514350">
              <a:lnSpc>
                <a:spcPct val="100000"/>
              </a:lnSpc>
              <a:buFont typeface="+mj-lt"/>
              <a:buAutoNum type="arabicPeriod"/>
            </a:pPr>
            <a:r>
              <a:rPr lang="nb-NO" sz="1800" b="1" dirty="0"/>
              <a:t>Ikke endre reglene uten å si ifra</a:t>
            </a:r>
          </a:p>
          <a:p>
            <a:pPr marL="514350" indent="-514350">
              <a:lnSpc>
                <a:spcPct val="100000"/>
              </a:lnSpc>
              <a:buFont typeface="+mj-lt"/>
              <a:buAutoNum type="arabicPeriod"/>
            </a:pPr>
            <a:r>
              <a:rPr lang="nb-NO" sz="1800" b="1" dirty="0"/>
              <a:t>Gi meg reel valgmulighet</a:t>
            </a:r>
          </a:p>
          <a:p>
            <a:pPr marL="514350" indent="-514350">
              <a:lnSpc>
                <a:spcPct val="100000"/>
              </a:lnSpc>
              <a:buFont typeface="+mj-lt"/>
              <a:buAutoNum type="arabicPeriod"/>
            </a:pPr>
            <a:r>
              <a:rPr lang="nb-NO" sz="1800" b="1" dirty="0"/>
              <a:t>Ikke be om mer enn du trenger</a:t>
            </a:r>
          </a:p>
          <a:p>
            <a:pPr marL="514350" indent="-514350">
              <a:lnSpc>
                <a:spcPct val="100000"/>
              </a:lnSpc>
              <a:buFont typeface="+mj-lt"/>
              <a:buAutoNum type="arabicPeriod"/>
            </a:pPr>
            <a:r>
              <a:rPr lang="nb-NO" sz="1800" b="1" dirty="0"/>
              <a:t>Ikke ta deg friheter på min bekostning</a:t>
            </a:r>
          </a:p>
          <a:p>
            <a:pPr marL="514350" indent="-514350">
              <a:lnSpc>
                <a:spcPct val="100000"/>
              </a:lnSpc>
              <a:buFont typeface="+mj-lt"/>
              <a:buAutoNum type="arabicPeriod"/>
            </a:pPr>
            <a:r>
              <a:rPr lang="nb-NO" sz="1800" b="1" dirty="0"/>
              <a:t>Ikke del for mye med for mange</a:t>
            </a:r>
          </a:p>
          <a:p>
            <a:pPr marL="514350" lvl="0" indent="-514350">
              <a:lnSpc>
                <a:spcPct val="100000"/>
              </a:lnSpc>
              <a:buFont typeface="+mj-lt"/>
              <a:buAutoNum type="arabicPeriod"/>
            </a:pPr>
            <a:r>
              <a:rPr lang="nb-NO" sz="1800" b="1" dirty="0"/>
              <a:t>Ikke kast ut meg eller innholdet mitt uten grunn</a:t>
            </a:r>
          </a:p>
          <a:p>
            <a:pPr marL="514350" indent="-514350">
              <a:lnSpc>
                <a:spcPct val="100000"/>
              </a:lnSpc>
              <a:buFont typeface="+mj-lt"/>
              <a:buAutoNum type="arabicPeriod"/>
            </a:pPr>
            <a:r>
              <a:rPr lang="nb-NO" sz="1800" b="1" dirty="0"/>
              <a:t>La meg flytte</a:t>
            </a:r>
          </a:p>
          <a:p>
            <a:pPr marL="514350" indent="-514350">
              <a:lnSpc>
                <a:spcPct val="100000"/>
              </a:lnSpc>
              <a:buFont typeface="+mj-lt"/>
              <a:buAutoNum type="arabicPeriod"/>
            </a:pPr>
            <a:r>
              <a:rPr lang="nb-NO" sz="1800" b="1" dirty="0"/>
              <a:t>Slipp meg fri</a:t>
            </a:r>
          </a:p>
          <a:p>
            <a:pPr marL="514350" lvl="0" indent="-514350">
              <a:lnSpc>
                <a:spcPct val="100000"/>
              </a:lnSpc>
              <a:buFont typeface="+mj-lt"/>
              <a:buAutoNum type="arabicPeriod"/>
            </a:pPr>
            <a:r>
              <a:rPr lang="nb-NO" sz="1800" b="1" dirty="0"/>
              <a:t>Husk å låse døren</a:t>
            </a:r>
          </a:p>
          <a:p>
            <a:endParaRPr lang="nb-NO" sz="1800" dirty="0"/>
          </a:p>
        </p:txBody>
      </p:sp>
      <p:sp>
        <p:nvSpPr>
          <p:cNvPr id="5" name="Plassholder for tekst 4"/>
          <p:cNvSpPr>
            <a:spLocks noGrp="1"/>
          </p:cNvSpPr>
          <p:nvPr>
            <p:ph type="body" sz="quarter" idx="15"/>
          </p:nvPr>
        </p:nvSpPr>
        <p:spPr>
          <a:xfrm>
            <a:off x="1540669" y="571962"/>
            <a:ext cx="6757511" cy="1422399"/>
          </a:xfrm>
        </p:spPr>
        <p:txBody>
          <a:bodyPr>
            <a:normAutofit/>
          </a:bodyPr>
          <a:lstStyle/>
          <a:p>
            <a:r>
              <a:rPr lang="nb-NO" dirty="0"/>
              <a:t>10 minstekrav til personvern og sikkerhet</a:t>
            </a:r>
          </a:p>
        </p:txBody>
      </p:sp>
      <p:pic>
        <p:nvPicPr>
          <p:cNvPr id="6" name="Bild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50024" y="6024080"/>
            <a:ext cx="2093976" cy="785241"/>
          </a:xfrm>
          <a:prstGeom prst="rect">
            <a:avLst/>
          </a:prstGeom>
        </p:spPr>
      </p:pic>
      <p:sp>
        <p:nvSpPr>
          <p:cNvPr id="7" name="Text Placeholder 3">
            <a:extLst>
              <a:ext uri="{FF2B5EF4-FFF2-40B4-BE49-F238E27FC236}">
                <a16:creationId xmlns:a16="http://schemas.microsoft.com/office/drawing/2014/main" xmlns="" id="{716DD3ED-70C3-41AB-8B20-2498476B9790}"/>
              </a:ext>
            </a:extLst>
          </p:cNvPr>
          <p:cNvSpPr>
            <a:spLocks noGrp="1"/>
          </p:cNvSpPr>
          <p:nvPr>
            <p:ph type="body" sz="quarter" idx="11"/>
          </p:nvPr>
        </p:nvSpPr>
        <p:spPr>
          <a:xfrm>
            <a:off x="180304" y="6485834"/>
            <a:ext cx="3005138" cy="323486"/>
          </a:xfrm>
        </p:spPr>
        <p:txBody>
          <a:bodyPr/>
          <a:lstStyle/>
          <a:p>
            <a:r>
              <a:rPr lang="nb-NO"/>
              <a:t>Nasjonal </a:t>
            </a:r>
            <a:r>
              <a:rPr lang="nb-NO" dirty="0" err="1"/>
              <a:t>sikkerhetsmåned</a:t>
            </a:r>
            <a:endParaRPr lang="nb-NO" dirty="0"/>
          </a:p>
        </p:txBody>
      </p:sp>
    </p:spTree>
    <p:extLst>
      <p:ext uri="{BB962C8B-B14F-4D97-AF65-F5344CB8AC3E}">
        <p14:creationId xmlns:p14="http://schemas.microsoft.com/office/powerpoint/2010/main" val="292506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Plassholder for tekst 6"/>
          <p:cNvSpPr>
            <a:spLocks noGrp="1"/>
          </p:cNvSpPr>
          <p:nvPr>
            <p:ph type="body" sz="quarter" idx="10"/>
          </p:nvPr>
        </p:nvSpPr>
        <p:spPr/>
        <p:txBody>
          <a:bodyPr>
            <a:normAutofit fontScale="92500" lnSpcReduction="10000"/>
          </a:bodyPr>
          <a:lstStyle/>
          <a:p>
            <a:r>
              <a:rPr lang="nb-NO" dirty="0"/>
              <a:t>Bilde: Forbrukerrådet</a:t>
            </a:r>
          </a:p>
          <a:p>
            <a:endParaRPr lang="nb-NO" dirty="0"/>
          </a:p>
        </p:txBody>
      </p:sp>
      <p:pic>
        <p:nvPicPr>
          <p:cNvPr id="6" name="Plassholder for bilde 3">
            <a:hlinkClick r:id="rId3"/>
          </p:cNvPr>
          <p:cNvPicPr>
            <a:picLocks noGrp="1" noChangeAspect="1"/>
          </p:cNvPicPr>
          <p:nvPr>
            <p:ph type="pic" sz="quarter" idx="4294967295"/>
          </p:nvPr>
        </p:nvPicPr>
        <p:blipFill>
          <a:blip r:embed="rId4" cstate="print">
            <a:extLst>
              <a:ext uri="{28A0092B-C50C-407E-A947-70E740481C1C}">
                <a14:useLocalDpi xmlns:a14="http://schemas.microsoft.com/office/drawing/2010/main"/>
              </a:ext>
            </a:extLst>
          </a:blip>
          <a:srcRect l="1930" r="1930"/>
          <a:stretch>
            <a:fillRect/>
          </a:stretch>
        </p:blipFill>
        <p:spPr>
          <a:xfrm>
            <a:off x="0" y="87822"/>
            <a:ext cx="8846820" cy="5898679"/>
          </a:xfrm>
        </p:spPr>
      </p:pic>
      <p:pic>
        <p:nvPicPr>
          <p:cNvPr id="8" name="Bild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050024" y="6024080"/>
            <a:ext cx="2093976" cy="785241"/>
          </a:xfrm>
          <a:prstGeom prst="rect">
            <a:avLst/>
          </a:prstGeom>
        </p:spPr>
      </p:pic>
    </p:spTree>
    <p:extLst>
      <p:ext uri="{BB962C8B-B14F-4D97-AF65-F5344CB8AC3E}">
        <p14:creationId xmlns:p14="http://schemas.microsoft.com/office/powerpoint/2010/main" val="20021410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DFE498-1CD3-43B4-8CA9-EF41B688A9C7}"/>
              </a:ext>
            </a:extLst>
          </p:cNvPr>
          <p:cNvSpPr>
            <a:spLocks noGrp="1"/>
          </p:cNvSpPr>
          <p:nvPr>
            <p:ph type="title"/>
          </p:nvPr>
        </p:nvSpPr>
        <p:spPr>
          <a:xfrm>
            <a:off x="4513572" y="1078693"/>
            <a:ext cx="4401904" cy="1325563"/>
          </a:xfrm>
        </p:spPr>
        <p:txBody>
          <a:bodyPr/>
          <a:lstStyle/>
          <a:p>
            <a:r>
              <a:rPr lang="nb-NO"/>
              <a:t>Har du sikret nettverket hjemme?</a:t>
            </a:r>
            <a:endParaRPr lang="nb-NO" dirty="0"/>
          </a:p>
        </p:txBody>
      </p:sp>
      <p:pic>
        <p:nvPicPr>
          <p:cNvPr id="7" name="Picture Placeholder 6">
            <a:extLst>
              <a:ext uri="{FF2B5EF4-FFF2-40B4-BE49-F238E27FC236}">
                <a16:creationId xmlns:a16="http://schemas.microsoft.com/office/drawing/2014/main" xmlns="" id="{679A4AB4-CC74-4112-BCD1-46ECAAA2FEF0}"/>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t="-36418" b="-27045"/>
          <a:stretch/>
        </p:blipFill>
        <p:spPr>
          <a:xfrm>
            <a:off x="0" y="0"/>
            <a:ext cx="4193931" cy="6858000"/>
          </a:xfrm>
        </p:spPr>
      </p:pic>
      <p:sp>
        <p:nvSpPr>
          <p:cNvPr id="4" name="Text Placeholder 3">
            <a:extLst>
              <a:ext uri="{FF2B5EF4-FFF2-40B4-BE49-F238E27FC236}">
                <a16:creationId xmlns:a16="http://schemas.microsoft.com/office/drawing/2014/main" xmlns="" id="{EBDAD640-C0DA-4F98-8C6B-D4954C7D7722}"/>
              </a:ext>
            </a:extLst>
          </p:cNvPr>
          <p:cNvSpPr>
            <a:spLocks noGrp="1"/>
          </p:cNvSpPr>
          <p:nvPr>
            <p:ph type="body" sz="quarter" idx="14"/>
          </p:nvPr>
        </p:nvSpPr>
        <p:spPr>
          <a:xfrm>
            <a:off x="4512837" y="2526493"/>
            <a:ext cx="4402564" cy="2847613"/>
          </a:xfrm>
        </p:spPr>
        <p:txBody>
          <a:bodyPr/>
          <a:lstStyle/>
          <a:p>
            <a:r>
              <a:rPr lang="nb-NO" dirty="0"/>
              <a:t>Du kan konfigurere </a:t>
            </a:r>
            <a:r>
              <a:rPr lang="nb-NO" dirty="0" err="1"/>
              <a:t>routeren</a:t>
            </a:r>
            <a:r>
              <a:rPr lang="nb-NO" dirty="0"/>
              <a:t> din selv.</a:t>
            </a:r>
          </a:p>
          <a:p>
            <a:r>
              <a:rPr lang="nb-NO" dirty="0"/>
              <a:t>Velg WPA/WPA2 kryptering.</a:t>
            </a:r>
          </a:p>
          <a:p>
            <a:r>
              <a:rPr lang="nb-NO" dirty="0"/>
              <a:t>Velg et unikt, sterkt </a:t>
            </a:r>
            <a:r>
              <a:rPr lang="nb-NO" dirty="0" err="1"/>
              <a:t>WiFi</a:t>
            </a:r>
            <a:r>
              <a:rPr lang="nb-NO" dirty="0"/>
              <a:t>-passord.</a:t>
            </a:r>
          </a:p>
          <a:p>
            <a:r>
              <a:rPr lang="nb-NO" dirty="0"/>
              <a:t>Velg et unikt, sterkt passord på administratorgrensesnittet til </a:t>
            </a:r>
            <a:r>
              <a:rPr lang="nb-NO" dirty="0" err="1"/>
              <a:t>routeren</a:t>
            </a:r>
            <a:r>
              <a:rPr lang="nb-NO" dirty="0"/>
              <a:t>.</a:t>
            </a:r>
            <a:br>
              <a:rPr lang="nb-NO" dirty="0"/>
            </a:br>
            <a:endParaRPr lang="nb-NO" dirty="0"/>
          </a:p>
          <a:p>
            <a:r>
              <a:rPr lang="nb-NO" dirty="0"/>
              <a:t>Spør leverandøren og få dem til å gjøre det for </a:t>
            </a:r>
            <a:br>
              <a:rPr lang="nb-NO" dirty="0"/>
            </a:br>
            <a:r>
              <a:rPr lang="nb-NO" dirty="0"/>
              <a:t>deg om du er usikker.</a:t>
            </a:r>
          </a:p>
        </p:txBody>
      </p:sp>
      <p:sp>
        <p:nvSpPr>
          <p:cNvPr id="3" name="Plassholder for tekst 2"/>
          <p:cNvSpPr>
            <a:spLocks noGrp="1"/>
          </p:cNvSpPr>
          <p:nvPr>
            <p:ph type="body" sz="quarter" idx="10"/>
          </p:nvPr>
        </p:nvSpPr>
        <p:spPr/>
        <p:txBody>
          <a:bodyPr>
            <a:normAutofit fontScale="92500" lnSpcReduction="10000"/>
          </a:bodyPr>
          <a:lstStyle/>
          <a:p>
            <a:r>
              <a:rPr lang="nb-NO" dirty="0"/>
              <a:t>Bilde: </a:t>
            </a:r>
            <a:r>
              <a:rPr lang="nb-NO" dirty="0" err="1"/>
              <a:t>Colourbox</a:t>
            </a:r>
            <a:endParaRPr lang="nb-NO" dirty="0"/>
          </a:p>
        </p:txBody>
      </p:sp>
    </p:spTree>
    <p:extLst>
      <p:ext uri="{BB962C8B-B14F-4D97-AF65-F5344CB8AC3E}">
        <p14:creationId xmlns:p14="http://schemas.microsoft.com/office/powerpoint/2010/main" val="342754491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1182</Words>
  <Application>Microsoft Office PowerPoint</Application>
  <PresentationFormat>Skjermfremvisning (4:3)</PresentationFormat>
  <Paragraphs>109</Paragraphs>
  <Slides>8</Slides>
  <Notes>8</Notes>
  <HiddenSlides>1</HiddenSlides>
  <MMClips>0</MMClips>
  <ScaleCrop>false</ScaleCrop>
  <HeadingPairs>
    <vt:vector size="4" baseType="variant">
      <vt:variant>
        <vt:lpstr>Tema</vt:lpstr>
      </vt:variant>
      <vt:variant>
        <vt:i4>1</vt:i4>
      </vt:variant>
      <vt:variant>
        <vt:lpstr>Lysbildetitler</vt:lpstr>
      </vt:variant>
      <vt:variant>
        <vt:i4>8</vt:i4>
      </vt:variant>
    </vt:vector>
  </HeadingPairs>
  <TitlesOfParts>
    <vt:vector size="9" baseType="lpstr">
      <vt:lpstr>Office-tema</vt:lpstr>
      <vt:lpstr>Vær smartere enn tingene dine</vt:lpstr>
      <vt:lpstr>PowerPoint-presentasjon</vt:lpstr>
      <vt:lpstr>PowerPoint-presentasjon</vt:lpstr>
      <vt:lpstr>Tingenes internett kan øke faren for cyberangrep</vt:lpstr>
      <vt:lpstr>PowerPoint-presentasjon</vt:lpstr>
      <vt:lpstr>PowerPoint-presentasjon</vt:lpstr>
      <vt:lpstr>PowerPoint-presentasjon</vt:lpstr>
      <vt:lpstr>Har du sikret nettverket hjemme?</vt:lpstr>
    </vt:vector>
  </TitlesOfParts>
  <Company>Harstad kommune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Vær smartere enn tingene dine</dc:title>
  <dc:creator>Birgitte Hangeland</dc:creator>
  <cp:lastModifiedBy>Birgitte Hangeland</cp:lastModifiedBy>
  <cp:revision>2</cp:revision>
  <dcterms:created xsi:type="dcterms:W3CDTF">2017-09-21T09:24:14Z</dcterms:created>
  <dcterms:modified xsi:type="dcterms:W3CDTF">2017-09-21T09:27:10Z</dcterms:modified>
</cp:coreProperties>
</file>