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06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7E0518-C624-4DAE-AABD-DDB795C2FEDB}" type="datetimeFigureOut">
              <a:rPr lang="nb-NO" smtClean="0"/>
              <a:t>21.09.2017</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B210FE-56DA-43BA-83A3-EFBAD4027194}" type="slidenum">
              <a:rPr lang="nb-NO" smtClean="0"/>
              <a:t>‹#›</a:t>
            </a:fld>
            <a:endParaRPr lang="nb-NO"/>
          </a:p>
        </p:txBody>
      </p:sp>
    </p:spTree>
    <p:extLst>
      <p:ext uri="{BB962C8B-B14F-4D97-AF65-F5344CB8AC3E}">
        <p14:creationId xmlns:p14="http://schemas.microsoft.com/office/powerpoint/2010/main" val="482488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mazon.com/Amazon-Prime-Air/b?node=8037720011"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uber.com/cities/pittsburgh/self-driving-uber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0" i="0" kern="1200" dirty="0">
                <a:solidFill>
                  <a:schemeClr val="tx1"/>
                </a:solidFill>
                <a:effectLst/>
                <a:latin typeface="+mn-lt"/>
                <a:ea typeface="ＭＳ Ｐゴシック" charset="0"/>
                <a:cs typeface="ＭＳ Ｐゴシック" charset="0"/>
              </a:rPr>
              <a:t>Digitaliseringen går stadig fortere og omfatter alt og alle. Derfor er «sikkerhet» en grunnstein for å sikre fortsatt verdiskapning og et robust digitalt samfunn. En viktig betingelse for at digitaliseringen skal lykkes er at vi føler oss trygge i det digitale rom. Da må vi ha ledere som tar ansvar for informasjonssikkerheten i egen bedrift og for de tjenestene som utvikles. Vi trenger at flere unge utdanner seg innenfor IT og informasjonssikkerhet, og vi har et stort behov for at barn og unge får en god digital oppdragelse. Det vil lønne seg å satse på informasjonssikkerhet! </a:t>
            </a:r>
          </a:p>
          <a:p>
            <a:endParaRPr lang="nb-NO" sz="1200" b="0" i="0" kern="1200" dirty="0">
              <a:solidFill>
                <a:schemeClr val="tx1"/>
              </a:solidFill>
              <a:effectLst/>
              <a:latin typeface="+mn-lt"/>
              <a:ea typeface="ＭＳ Ｐゴシック" charset="0"/>
              <a:cs typeface="ＭＳ Ｐゴシック" charset="0"/>
            </a:endParaRPr>
          </a:p>
          <a:p>
            <a:r>
              <a:rPr lang="nb-NO" sz="1200" b="0" i="0" kern="1200" dirty="0">
                <a:solidFill>
                  <a:schemeClr val="tx1"/>
                </a:solidFill>
                <a:effectLst/>
                <a:latin typeface="+mn-lt"/>
                <a:ea typeface="ＭＳ Ｐゴシック" charset="0"/>
                <a:cs typeface="ＭＳ Ｐゴシック" charset="0"/>
              </a:rPr>
              <a:t>Vi har alle et ansvar og alle bør bidra inn i vårt digitale fellesskap uansett størrelse, bransje og lokasjon. Jo flere som bidrar til å nå målet om en sikker fremtid, desto vanskeligere blir det for de kriminelle som står utenfor.</a:t>
            </a:r>
            <a:endParaRPr lang="nb-NO" dirty="0"/>
          </a:p>
        </p:txBody>
      </p:sp>
      <p:sp>
        <p:nvSpPr>
          <p:cNvPr id="4" name="Slide Number Placeholder 3"/>
          <p:cNvSpPr>
            <a:spLocks noGrp="1"/>
          </p:cNvSpPr>
          <p:nvPr>
            <p:ph type="sldNum" sz="quarter" idx="10"/>
          </p:nvPr>
        </p:nvSpPr>
        <p:spPr/>
        <p:txBody>
          <a:bodyPr/>
          <a:lstStyle/>
          <a:p>
            <a:fld id="{36F4F1BF-A0D8-493A-ABD0-0F22D6E9AF8B}" type="slidenum">
              <a:rPr lang="nb-NO" smtClean="0"/>
              <a:t>1</a:t>
            </a:fld>
            <a:endParaRPr lang="nb-NO"/>
          </a:p>
        </p:txBody>
      </p:sp>
    </p:spTree>
    <p:extLst>
      <p:ext uri="{BB962C8B-B14F-4D97-AF65-F5344CB8AC3E}">
        <p14:creationId xmlns:p14="http://schemas.microsoft.com/office/powerpoint/2010/main" val="3816912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aseline="0" dirty="0"/>
              <a:t>Produksjonsselskapet Mer, med tidligere Idol-dommer og artist Gunnar Greve i spissen, ble for en tid tilbake utsatt for et hackerangrep av en 16 år gammel finsk hacker. Hackeren tok kontroll over alle de sosiale plattformene til superstjernen Alan Walker, som Mer har i sin stall – inkludert Instagram, Facebook og en </a:t>
            </a:r>
            <a:r>
              <a:rPr lang="nb-NO" baseline="0" dirty="0" err="1"/>
              <a:t>Youtube</a:t>
            </a:r>
            <a:r>
              <a:rPr lang="nb-NO" baseline="0" dirty="0"/>
              <a:t>-kanal med 7,3 millioner abonnenter.</a:t>
            </a:r>
          </a:p>
          <a:p>
            <a:endParaRPr lang="nb-NO" baseline="0" dirty="0"/>
          </a:p>
          <a:p>
            <a:r>
              <a:rPr lang="nb-NO" baseline="0" dirty="0"/>
              <a:t>Fra før av hadde selskapet og bransjen generelt et lite bevisst forhold til sikkerhet. Filer ble utvekslet over usikre tjenester og låtmateriale kunne ligge på eksterne harddisker rundtomkring på kontoret, i skuffer og i skap.</a:t>
            </a:r>
          </a:p>
          <a:p>
            <a:endParaRPr lang="nb-NO" baseline="0" dirty="0"/>
          </a:p>
          <a:p>
            <a:r>
              <a:rPr lang="nb-NO" baseline="0" dirty="0"/>
              <a:t>De la om rutinene sine og tok i bruk et sikkert samhandlingsverktøy istedenfor å sende e-post på kryss og tvers. Selv om overgangen krevde innsats ble resultatet ikke bare bedre sikkerhet, men også bedre produktivitet. Moralen er at en god sikkerhetskultur vil gi gevinster i tillegg til å begrense tap.</a:t>
            </a:r>
          </a:p>
        </p:txBody>
      </p:sp>
      <p:sp>
        <p:nvSpPr>
          <p:cNvPr id="4" name="Slide Number Placeholder 3"/>
          <p:cNvSpPr>
            <a:spLocks noGrp="1"/>
          </p:cNvSpPr>
          <p:nvPr>
            <p:ph type="sldNum" sz="quarter" idx="10"/>
          </p:nvPr>
        </p:nvSpPr>
        <p:spPr/>
        <p:txBody>
          <a:bodyPr/>
          <a:lstStyle/>
          <a:p>
            <a:fld id="{36F4F1BF-A0D8-493A-ABD0-0F22D6E9AF8B}" type="slidenum">
              <a:rPr lang="nb-NO" smtClean="0"/>
              <a:t>2</a:t>
            </a:fld>
            <a:endParaRPr lang="nb-NO"/>
          </a:p>
        </p:txBody>
      </p:sp>
    </p:spTree>
    <p:extLst>
      <p:ext uri="{BB962C8B-B14F-4D97-AF65-F5344CB8AC3E}">
        <p14:creationId xmlns:p14="http://schemas.microsoft.com/office/powerpoint/2010/main" val="1157412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Å kjenne sin egen sikkerhetskultur er en veldig stor fordel for enhver organisasjon. </a:t>
            </a:r>
          </a:p>
          <a:p>
            <a:r>
              <a:rPr lang="nb-NO" dirty="0"/>
              <a:t>De ansatte vil alltid være i fremste linje i virksomhetens forsvar mot cybertrusler, og sikkerhetskulturen er</a:t>
            </a:r>
            <a:r>
              <a:rPr lang="nb-NO" baseline="0" dirty="0"/>
              <a:t> </a:t>
            </a:r>
            <a:r>
              <a:rPr lang="nb-NO" dirty="0"/>
              <a:t>på mange måter</a:t>
            </a:r>
            <a:r>
              <a:rPr lang="nb-NO" baseline="0" dirty="0"/>
              <a:t> </a:t>
            </a:r>
            <a:r>
              <a:rPr lang="nb-NO" dirty="0"/>
              <a:t>avgjørende for hvor godt virksomheten takler sikkerhetsrelaterte utfordringer. </a:t>
            </a:r>
          </a:p>
          <a:p>
            <a:endParaRPr lang="nb-NO" dirty="0"/>
          </a:p>
          <a:p>
            <a:r>
              <a:rPr lang="nb-NO" sz="1200" i="0" dirty="0">
                <a:solidFill>
                  <a:srgbClr val="85D003"/>
                </a:solidFill>
                <a:latin typeface="Cambria"/>
                <a:cs typeface="Cambria"/>
              </a:rPr>
              <a:t>Sikkerhetskulturen er en del av organisasjonskulturen, og handler derfor om hvilke verdier som ligger til grunn for den enkeltes valg for håndtering av informasjon og systemer. </a:t>
            </a:r>
          </a:p>
          <a:p>
            <a:r>
              <a:rPr lang="nb-NO" sz="1200" i="0" dirty="0">
                <a:solidFill>
                  <a:srgbClr val="85D003"/>
                </a:solidFill>
                <a:latin typeface="Cambria"/>
                <a:cs typeface="Cambria"/>
              </a:rPr>
              <a:t>Sikkerhetskultur er dermed den felles oppfattelsen virksomheten har, som har positive eller negative konsekvenser for informasjonssikkerheten</a:t>
            </a:r>
            <a:endParaRPr lang="nb-NO" i="0" dirty="0"/>
          </a:p>
          <a:p>
            <a:endParaRPr lang="nb-NO" dirty="0"/>
          </a:p>
          <a:p>
            <a:r>
              <a:rPr lang="nb-NO" dirty="0"/>
              <a:t>Virksomheter med dårlig informasjonssikkerhet vil måtte regne med større tap i forbindelse med angrep og svindel, mens virksomheter med god informasjonssikkerhet vil kunne øke sin inntjening ved å være bedre rustet i møte med truslene.</a:t>
            </a:r>
            <a:endParaRPr lang="nb-NO" baseline="0" dirty="0"/>
          </a:p>
        </p:txBody>
      </p:sp>
      <p:sp>
        <p:nvSpPr>
          <p:cNvPr id="4" name="Slide Number Placeholder 3"/>
          <p:cNvSpPr>
            <a:spLocks noGrp="1"/>
          </p:cNvSpPr>
          <p:nvPr>
            <p:ph type="sldNum" sz="quarter" idx="10"/>
          </p:nvPr>
        </p:nvSpPr>
        <p:spPr/>
        <p:txBody>
          <a:bodyPr/>
          <a:lstStyle/>
          <a:p>
            <a:fld id="{36F4F1BF-A0D8-493A-ABD0-0F22D6E9AF8B}" type="slidenum">
              <a:rPr lang="nb-NO" smtClean="0"/>
              <a:t>3</a:t>
            </a:fld>
            <a:endParaRPr lang="nb-NO"/>
          </a:p>
        </p:txBody>
      </p:sp>
    </p:spTree>
    <p:extLst>
      <p:ext uri="{BB962C8B-B14F-4D97-AF65-F5344CB8AC3E}">
        <p14:creationId xmlns:p14="http://schemas.microsoft.com/office/powerpoint/2010/main" val="253459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b-NO" sz="1200" b="0" i="0" kern="1200" dirty="0">
                <a:solidFill>
                  <a:schemeClr val="tx1"/>
                </a:solidFill>
                <a:effectLst/>
                <a:latin typeface="+mn-lt"/>
                <a:ea typeface="ＭＳ Ｐゴシック" charset="0"/>
                <a:cs typeface="ＭＳ Ｐゴシック" charset="0"/>
              </a:rPr>
              <a:t>Det er viktig at ledelsen kjenner til sikkerhetskulturen i egen virksomhet slik at de forstår hvordan medarbeiderne forholder seg til digitaliseringen og digitale trusler. Hvis de ansatte er motstandsdyktige mot slike trusler, samtidig som de gjør sikre valg når de bruker virksomhetens datasystemer, lykkes virksomheten med sikkerhetsarbeidet.</a:t>
            </a:r>
            <a:r>
              <a:rPr lang="nb-NO" sz="1200" b="0" i="0" kern="1200" baseline="0" dirty="0">
                <a:solidFill>
                  <a:schemeClr val="tx1"/>
                </a:solidFill>
                <a:effectLst/>
                <a:latin typeface="+mn-lt"/>
                <a:ea typeface="ＭＳ Ｐゴシック" charset="0"/>
                <a:cs typeface="ＭＳ Ｐゴシック" charset="0"/>
              </a:rPr>
              <a:t> </a:t>
            </a:r>
            <a:r>
              <a:rPr lang="nb-NO" sz="1200" b="0" i="0" kern="1200" dirty="0">
                <a:solidFill>
                  <a:schemeClr val="tx1"/>
                </a:solidFill>
                <a:effectLst/>
                <a:latin typeface="+mn-lt"/>
                <a:ea typeface="ＭＳ Ｐゴシック" charset="0"/>
                <a:cs typeface="ＭＳ Ｐゴシック" charset="0"/>
              </a:rPr>
              <a:t>En virksomhets digitale sikkerhetskultur kan beskrives ved hjelp av følgende nøkkelkomponenter (se figuren). Ved å kartlegge disse, får man et grunnlag for å kunne beskrive og forstå den digitale sikkerhetskulturen i virksomheten på en helhetlig måte.</a:t>
            </a:r>
            <a:endParaRPr lang="nb-NO" noProof="0" dirty="0"/>
          </a:p>
          <a:p>
            <a:pPr marL="0" indent="0">
              <a:buNone/>
            </a:pPr>
            <a:endParaRPr lang="nb-NO" noProof="0" dirty="0"/>
          </a:p>
          <a:p>
            <a:pPr marL="0" indent="0">
              <a:buNone/>
            </a:pPr>
            <a:r>
              <a:rPr lang="nb-NO" i="1" noProof="0" dirty="0"/>
              <a:t>*** Les opp resten ved behov for en full gjennomgang. Ellers er det bare å gå videre. </a:t>
            </a:r>
          </a:p>
          <a:p>
            <a:pPr marL="0" indent="0">
              <a:buNone/>
            </a:pPr>
            <a:endParaRPr lang="nb-NO" noProof="0" dirty="0"/>
          </a:p>
          <a:p>
            <a:pPr marL="171450" indent="-171450">
              <a:buChar char="•"/>
            </a:pPr>
            <a:r>
              <a:rPr lang="nb-NO" noProof="0" dirty="0"/>
              <a:t>Kulturer formes av individer som inngår i et </a:t>
            </a:r>
            <a:r>
              <a:rPr lang="nb-NO" b="1" noProof="0" dirty="0"/>
              <a:t>felleskap</a:t>
            </a:r>
            <a:r>
              <a:rPr lang="nb-NO" noProof="0" dirty="0"/>
              <a:t>. Er dere som ansatte bevisst på at dere er en del av et cyber-felleskap på jobb? Hvordan dannes normer for digital sikkerhet, og hvordan påvirker dette adferden til hver enkelt? </a:t>
            </a:r>
          </a:p>
          <a:p>
            <a:pPr marL="171450" indent="-171450">
              <a:buChar char="•"/>
            </a:pPr>
            <a:r>
              <a:rPr lang="nb-NO" noProof="0" dirty="0"/>
              <a:t>Et felleskap kan reguleres ved hjelp av </a:t>
            </a:r>
            <a:r>
              <a:rPr lang="nb-NO" b="1" noProof="0" dirty="0"/>
              <a:t>styring og kontroll,</a:t>
            </a:r>
            <a:r>
              <a:rPr lang="nb-NO" noProof="0" dirty="0"/>
              <a:t> men hvordan mener felleskapet at det selv bør reguleres? Alle ønsker frihet til å gjøre det de selv vil, men samtidig ønsker vi også å være trygge og sikre når vi gjør oppgaver på nett. Hva er den riktige balansen?</a:t>
            </a:r>
          </a:p>
          <a:p>
            <a:pPr marL="171450" indent="-171450">
              <a:buChar char="•"/>
            </a:pPr>
            <a:r>
              <a:rPr lang="nb-NO" noProof="0" dirty="0"/>
              <a:t>I en virksomhet er man avhengig av </a:t>
            </a:r>
            <a:r>
              <a:rPr lang="nb-NO" b="1" noProof="0" dirty="0"/>
              <a:t>tillit</a:t>
            </a:r>
            <a:r>
              <a:rPr lang="nb-NO" noProof="0" dirty="0"/>
              <a:t> mellom menneskene som jobber der, og mellom menneskene og systemene for å oppnå effektiv drift. De fleste aksepterer at det finnes systemer som logger en del av aktiviteten i løpet av dagen, man stoler som regel på at denne informasjonen ikke blir utnyttet. Hvor stor grad av tillit man har til systemene og menneskene i det digitale livet har stor betydning for hvordan man velger å handle i ulike situasjoner. </a:t>
            </a:r>
          </a:p>
          <a:p>
            <a:pPr marL="171450" indent="-171450">
              <a:buChar char="•"/>
            </a:pPr>
            <a:r>
              <a:rPr lang="nb-NO" b="1" noProof="0" dirty="0"/>
              <a:t>Risikoforståelse</a:t>
            </a:r>
            <a:r>
              <a:rPr lang="nb-NO" noProof="0" dirty="0"/>
              <a:t> er hvordan den enkelte bedømmer risiko for ulike aktiviteter og trusler på nett. Hvordan personer og virksomheter oppfatter risiko varierer ut ifra bl.a. tidligere erfaringer, og trusselbildet for den aktuelle virksomheten. Når man kjenner risikoforståelsen til de ansatte er det lettere å lage rutiner og kontrollmekanismer som beskytter både virksomheten og den enkelte. </a:t>
            </a:r>
          </a:p>
          <a:p>
            <a:pPr marL="171450" indent="-171450">
              <a:buChar char="•"/>
            </a:pPr>
            <a:r>
              <a:rPr lang="nb-NO" b="1" noProof="0" dirty="0"/>
              <a:t>Vilje til digitalisering</a:t>
            </a:r>
            <a:r>
              <a:rPr lang="nb-NO" noProof="0" dirty="0"/>
              <a:t> – Det vil alltid være en stor forskjell i hvilken innstilling de ansatte har til teknologi generelt, og informasjonssikkerhet spesielt. I en teknologibedrift er det sannsynligvis en høyere andel ansatte med høy kompetanse innen cybersikkerhet, sterk vilje til digitalisering, og større vilje til å ta risiko, enn i andre bedrifter som ikke er like avhengig av slik teknologi. </a:t>
            </a:r>
          </a:p>
          <a:p>
            <a:pPr marL="171450" indent="-171450">
              <a:buChar char="•"/>
            </a:pPr>
            <a:r>
              <a:rPr lang="nb-NO" noProof="0" dirty="0"/>
              <a:t>Virksomheter forventer at de ansatte følger regler og ikke utsetter seg selv eller virksomheten for unødvendig risiko. Da kreves det </a:t>
            </a:r>
            <a:r>
              <a:rPr lang="nb-NO" b="1" noProof="0" dirty="0"/>
              <a:t>kompetanse</a:t>
            </a:r>
            <a:r>
              <a:rPr lang="nb-NO" noProof="0" dirty="0"/>
              <a:t>. Men vet man nok om hvordan de ansatte foretrekker å lære om informasjonssikkerhet? Hvem lærer de helst fra, og hva lærer de?</a:t>
            </a:r>
          </a:p>
          <a:p>
            <a:pPr marL="171450" indent="-171450">
              <a:buChar char="•"/>
            </a:pPr>
            <a:r>
              <a:rPr lang="nb-NO" noProof="0" dirty="0"/>
              <a:t>Det vi er </a:t>
            </a:r>
            <a:r>
              <a:rPr lang="nb-NO" b="1" noProof="0" dirty="0"/>
              <a:t>interesse</a:t>
            </a:r>
            <a:r>
              <a:rPr lang="nb-NO" noProof="0" dirty="0"/>
              <a:t>rt i former vår innstilling, våre evner og vår kunnskap. Med interesse kommer bevissthet, nysgjerrighet og tid – hjørnesteiner i læring.</a:t>
            </a:r>
          </a:p>
          <a:p>
            <a:pPr marL="171450" indent="-171450">
              <a:buChar char="•"/>
            </a:pPr>
            <a:r>
              <a:rPr lang="nb-NO" noProof="0" dirty="0"/>
              <a:t>Det er som regel noen typer sikkerhets</a:t>
            </a:r>
            <a:r>
              <a:rPr lang="nb-NO" b="1" noProof="0" dirty="0"/>
              <a:t>adferd</a:t>
            </a:r>
            <a:r>
              <a:rPr lang="nb-NO" noProof="0" dirty="0"/>
              <a:t> som blir applaudert, mens man gjerne advarer mot det vi regner som mindre sikkert. Hva som er "best </a:t>
            </a:r>
            <a:r>
              <a:rPr lang="nb-NO" noProof="0" dirty="0" err="1"/>
              <a:t>practice</a:t>
            </a:r>
            <a:r>
              <a:rPr lang="nb-NO" noProof="0" dirty="0"/>
              <a:t>" innenfor informasjonssikkerhet endrer seg over tid, så de ansatte må ha jevnlig påfyll av slik kunnskap. For virksomheten er det viktig å vite om de ansatte følger reglene som er trukket opp, og at de har en adferd som bidrar til at sikkerheten blir ivaretatt.</a:t>
            </a:r>
          </a:p>
        </p:txBody>
      </p:sp>
      <p:sp>
        <p:nvSpPr>
          <p:cNvPr id="4" name="Slide Number Placeholder 3"/>
          <p:cNvSpPr>
            <a:spLocks noGrp="1"/>
          </p:cNvSpPr>
          <p:nvPr>
            <p:ph type="sldNum" sz="quarter" idx="10"/>
          </p:nvPr>
        </p:nvSpPr>
        <p:spPr/>
        <p:txBody>
          <a:bodyPr/>
          <a:lstStyle/>
          <a:p>
            <a:fld id="{36F4F1BF-A0D8-493A-ABD0-0F22D6E9AF8B}" type="slidenum">
              <a:rPr lang="nb-NO" smtClean="0"/>
              <a:t>4</a:t>
            </a:fld>
            <a:endParaRPr lang="nb-NO"/>
          </a:p>
        </p:txBody>
      </p:sp>
    </p:spTree>
    <p:extLst>
      <p:ext uri="{BB962C8B-B14F-4D97-AF65-F5344CB8AC3E}">
        <p14:creationId xmlns:p14="http://schemas.microsoft.com/office/powerpoint/2010/main" val="2146219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Char char="•"/>
            </a:pPr>
            <a:r>
              <a:rPr lang="nb-NO" dirty="0"/>
              <a:t>Det er lederens ansvar at informasjonssikkerheten i virksomheten ivaretas,</a:t>
            </a:r>
            <a:r>
              <a:rPr lang="nb-NO" baseline="0" dirty="0"/>
              <a:t> så de ansatte bør kunne forvente at lederen har den </a:t>
            </a:r>
            <a:r>
              <a:rPr lang="nb-NO" dirty="0"/>
              <a:t>nødvendige kompetansen til å gjøre det. </a:t>
            </a:r>
            <a:r>
              <a:rPr lang="nb-NO" i="1" dirty="0"/>
              <a:t>*** </a:t>
            </a:r>
            <a:r>
              <a:rPr lang="nb-NO" i="1" dirty="0" err="1"/>
              <a:t>Difi</a:t>
            </a:r>
            <a:r>
              <a:rPr lang="nb-NO" i="1" dirty="0"/>
              <a:t> har utviklet et e-læringskurs i informasjonssikkerhet for ledere som er tilgjengelig for alle.</a:t>
            </a:r>
          </a:p>
          <a:p>
            <a:pPr marL="171450" indent="-171450">
              <a:buChar char="•"/>
            </a:pPr>
            <a:r>
              <a:rPr lang="nb-NO" dirty="0"/>
              <a:t>Å utvikle eller påvirke kulturen i virksomheten er en kontinuerlig prosess som krever en helhetlig tankegang og innsats på mange områder samtidig. Det bør dermed forventes av lederen at virksomheten har en digital sikkerhetskultur som faktisk bidrar til at virksomheten når sine mål på en sikker måte. Kartlegging og andre former for måling bidrar til økt situasjonsforståelse. </a:t>
            </a:r>
          </a:p>
          <a:p>
            <a:pPr marL="171450" indent="-171450">
              <a:buChar char="•"/>
            </a:pPr>
            <a:r>
              <a:rPr lang="nb-NO" dirty="0"/>
              <a:t>Det bør kunne</a:t>
            </a:r>
            <a:r>
              <a:rPr lang="nb-NO" baseline="0" dirty="0"/>
              <a:t> forventes at lederen sørger for at d</a:t>
            </a:r>
            <a:r>
              <a:rPr lang="nb-NO" dirty="0"/>
              <a:t>e ansatte får nødvendig kunnskap, og at denne holdes vedlike. Opplæring og bevisstgjøring setter de ansatte i stand til å ta sikre valg på arbeidsplassen. </a:t>
            </a:r>
          </a:p>
          <a:p>
            <a:pPr marL="171450" indent="-171450">
              <a:buChar char="•"/>
            </a:pPr>
            <a:r>
              <a:rPr lang="nb-NO" dirty="0"/>
              <a:t>Sikkerhetstiltak er ofte kostbart, og både for mye eller for lite sikkerhet kan forhindre at virksomheten når sine mål. Det bør forventes at lederen sørger for at det finnes styringssystemer for informasjonssikkerhet for å effektivt kunne koordinere innsatsen på sikkerhetsområdet. *** </a:t>
            </a:r>
            <a:r>
              <a:rPr lang="nb-NO" i="1" dirty="0"/>
              <a:t>Les mer: nettvett.no/sikkerhetsledelse + internkontroll.infosikkerhet.difi.no).</a:t>
            </a:r>
          </a:p>
          <a:p>
            <a:pPr marL="171450" indent="-171450">
              <a:buChar char="•"/>
            </a:pPr>
            <a:r>
              <a:rPr lang="nb-NO" dirty="0"/>
              <a:t>Lederen</a:t>
            </a:r>
            <a:r>
              <a:rPr lang="nb-NO" baseline="0" dirty="0"/>
              <a:t> bør v</a:t>
            </a:r>
            <a:r>
              <a:rPr lang="nb-NO" dirty="0"/>
              <a:t>ære et godt forbilde, og være tydelig på hvordan sikkerhetskulturen skal være i virksomheten.</a:t>
            </a:r>
          </a:p>
        </p:txBody>
      </p:sp>
      <p:sp>
        <p:nvSpPr>
          <p:cNvPr id="4" name="Slide Number Placeholder 3"/>
          <p:cNvSpPr>
            <a:spLocks noGrp="1"/>
          </p:cNvSpPr>
          <p:nvPr>
            <p:ph type="sldNum" sz="quarter" idx="10"/>
          </p:nvPr>
        </p:nvSpPr>
        <p:spPr/>
        <p:txBody>
          <a:bodyPr/>
          <a:lstStyle/>
          <a:p>
            <a:fld id="{36F4F1BF-A0D8-493A-ABD0-0F22D6E9AF8B}" type="slidenum">
              <a:rPr lang="nb-NO" smtClean="0"/>
              <a:t>5</a:t>
            </a:fld>
            <a:endParaRPr lang="nb-NO"/>
          </a:p>
        </p:txBody>
      </p:sp>
    </p:spTree>
    <p:extLst>
      <p:ext uri="{BB962C8B-B14F-4D97-AF65-F5344CB8AC3E}">
        <p14:creationId xmlns:p14="http://schemas.microsoft.com/office/powerpoint/2010/main" val="2940952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Det er lederens ansvar at informasjonssikkerheten i virksomheten ivaretas. Men; informasjonssikkerheten på jobb er noe alle skal bry seg om. Slik kan du bidra: </a:t>
            </a:r>
          </a:p>
          <a:p>
            <a:pPr marL="171450" indent="-171450">
              <a:buChar char="•"/>
            </a:pPr>
            <a:r>
              <a:rPr lang="nb-NO" i="0" dirty="0"/>
              <a:t>Selv om lederen</a:t>
            </a:r>
            <a:r>
              <a:rPr lang="nb-NO" i="0" baseline="0" dirty="0"/>
              <a:t> har det overordnede ansvaret for informasjonssikkerhet i virksomheten, må alle ta ansvar selv også. Kun da vil virksomheten kunne få en god og robust sikkerhetskultur.</a:t>
            </a:r>
            <a:endParaRPr lang="nb-NO" i="0" dirty="0"/>
          </a:p>
          <a:p>
            <a:pPr marL="171450" indent="-171450">
              <a:buChar char="•"/>
            </a:pPr>
            <a:r>
              <a:rPr lang="nb-NO" dirty="0"/>
              <a:t>Følg regler og rutiner for informasjonssikkerhet, de er til for å beskytte deg og de rundt deg mot digitale trusler.</a:t>
            </a:r>
          </a:p>
          <a:p>
            <a:pPr marL="171450" indent="-171450">
              <a:buChar char="•"/>
            </a:pPr>
            <a:r>
              <a:rPr lang="nb-NO" dirty="0"/>
              <a:t>Ser du alvorlige brudd på sikkerheten på jobb? Ta ansvar og si ifra til den det gjelder, eller til nærmeste leder.</a:t>
            </a:r>
          </a:p>
          <a:p>
            <a:pPr marL="171450" indent="-171450">
              <a:buChar char="•"/>
            </a:pPr>
            <a:r>
              <a:rPr lang="nb-NO" dirty="0"/>
              <a:t>Blir du utsatt for svindelforsøk eller andre former for datakriminalitet? Rapporter om hendelser og trusler.</a:t>
            </a:r>
          </a:p>
          <a:p>
            <a:pPr marL="171450" indent="-171450">
              <a:buChar char="•"/>
            </a:pPr>
            <a:r>
              <a:rPr lang="nb-NO" dirty="0"/>
              <a:t>Vet du nok om hvordan du skal beskytte deg mot digitale trusler? Hvis ikke; sørg for at du får opplæring, eller søk selv opp den informasjonen du trenger. </a:t>
            </a:r>
          </a:p>
          <a:p>
            <a:pPr marL="171450" indent="-171450">
              <a:buChar char="•"/>
            </a:pPr>
            <a:r>
              <a:rPr lang="nb-NO" i="0" dirty="0"/>
              <a:t>Du må selv vurdere risiko for enkelthandlinger, husk </a:t>
            </a:r>
            <a:r>
              <a:rPr lang="nb-NO" b="1" i="0" u="sng" dirty="0"/>
              <a:t>stopp-tenk-klikk</a:t>
            </a:r>
            <a:r>
              <a:rPr lang="nb-NO" i="0" u="sng" dirty="0"/>
              <a:t>!</a:t>
            </a:r>
          </a:p>
        </p:txBody>
      </p:sp>
      <p:sp>
        <p:nvSpPr>
          <p:cNvPr id="4" name="Slide Number Placeholder 3"/>
          <p:cNvSpPr>
            <a:spLocks noGrp="1"/>
          </p:cNvSpPr>
          <p:nvPr>
            <p:ph type="sldNum" sz="quarter" idx="10"/>
          </p:nvPr>
        </p:nvSpPr>
        <p:spPr/>
        <p:txBody>
          <a:bodyPr/>
          <a:lstStyle/>
          <a:p>
            <a:fld id="{36F4F1BF-A0D8-493A-ABD0-0F22D6E9AF8B}" type="slidenum">
              <a:rPr lang="nb-NO" smtClean="0"/>
              <a:t>6</a:t>
            </a:fld>
            <a:endParaRPr lang="nb-NO"/>
          </a:p>
        </p:txBody>
      </p:sp>
    </p:spTree>
    <p:extLst>
      <p:ext uri="{BB962C8B-B14F-4D97-AF65-F5344CB8AC3E}">
        <p14:creationId xmlns:p14="http://schemas.microsoft.com/office/powerpoint/2010/main" val="783443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0" i="0" kern="1200" dirty="0">
                <a:solidFill>
                  <a:schemeClr val="tx1"/>
                </a:solidFill>
                <a:effectLst/>
                <a:latin typeface="+mn-lt"/>
                <a:ea typeface="+mn-ea"/>
                <a:cs typeface="+mn-cs"/>
              </a:rPr>
              <a:t>Digitaliseringen har bare så vidt begynt!</a:t>
            </a:r>
          </a:p>
          <a:p>
            <a:r>
              <a:rPr lang="nb-NO" sz="1200" b="0" i="0" kern="1200" dirty="0">
                <a:solidFill>
                  <a:schemeClr val="tx1"/>
                </a:solidFill>
                <a:effectLst/>
                <a:latin typeface="+mn-lt"/>
                <a:ea typeface="+mn-ea"/>
                <a:cs typeface="+mn-cs"/>
              </a:rPr>
              <a:t> </a:t>
            </a:r>
          </a:p>
          <a:p>
            <a:r>
              <a:rPr lang="nb-NO" sz="1200" b="0" i="0" kern="1200" dirty="0">
                <a:solidFill>
                  <a:schemeClr val="tx1"/>
                </a:solidFill>
                <a:effectLst/>
                <a:latin typeface="+mn-lt"/>
                <a:ea typeface="+mn-ea"/>
                <a:cs typeface="+mn-cs"/>
              </a:rPr>
              <a:t>Vi har bare sett starten av dette eventyret. I USA tester nå Uber ut selvkjørende biler, og Amazon på sin side tester ut levering av pakker med droner til utvalgte kunder i England. Vanlige bruksgjenstander blir stadig «smartere» og i stand til å ta selvstendige valg på våre vegne, fordi de kjenner oss så godt. </a:t>
            </a:r>
          </a:p>
          <a:p>
            <a:r>
              <a:rPr lang="nb-NO" sz="1200" b="0" i="0" kern="1200" dirty="0">
                <a:solidFill>
                  <a:schemeClr val="tx1"/>
                </a:solidFill>
                <a:effectLst/>
                <a:latin typeface="+mn-lt"/>
                <a:ea typeface="+mn-ea"/>
                <a:cs typeface="+mn-cs"/>
              </a:rPr>
              <a:t> </a:t>
            </a:r>
          </a:p>
          <a:p>
            <a:r>
              <a:rPr lang="nb-NO" sz="1200" b="0" i="0" kern="1200" dirty="0">
                <a:solidFill>
                  <a:schemeClr val="tx1"/>
                </a:solidFill>
                <a:effectLst/>
                <a:latin typeface="+mn-lt"/>
                <a:ea typeface="+mn-ea"/>
                <a:cs typeface="+mn-cs"/>
              </a:rPr>
              <a:t>I en slik virkelighet er det alfa og omega at informasjonssikkerheten blir satt i høysetet. Produkter og prosesser må utvikles med sikkerhet som den viktigste egenskapen og ikke bare noe man legger til i etterkant.</a:t>
            </a:r>
          </a:p>
          <a:p>
            <a:r>
              <a:rPr lang="nb-NO" sz="1200" b="0" i="0" kern="1200" dirty="0">
                <a:solidFill>
                  <a:schemeClr val="tx1"/>
                </a:solidFill>
                <a:effectLst/>
                <a:latin typeface="+mn-lt"/>
                <a:ea typeface="+mn-ea"/>
                <a:cs typeface="+mn-cs"/>
              </a:rPr>
              <a:t> </a:t>
            </a:r>
          </a:p>
          <a:p>
            <a:r>
              <a:rPr lang="nb-NO" sz="1200" b="0" i="0" kern="1200" dirty="0">
                <a:solidFill>
                  <a:schemeClr val="tx1"/>
                </a:solidFill>
                <a:effectLst/>
                <a:latin typeface="+mn-lt"/>
                <a:ea typeface="+mn-ea"/>
                <a:cs typeface="+mn-cs"/>
              </a:rPr>
              <a:t>Hvem er villig til å sette seg inn i en selvkjørende bil, hvis man vet at det finnes en risiko for at løsepengevirus kan låse dørene? Hvor glad vil man være over å ha droner flyvende over hustaket hvis man ikke stoler på at de flyr dit de skal? Heldigvis, er det mennesker som utvikler denne teknologien og de samme menneskene er i stand til å gjøre den sikker.</a:t>
            </a:r>
          </a:p>
          <a:p>
            <a:r>
              <a:rPr lang="nb-NO" sz="1200" b="0" i="0" kern="1200" dirty="0">
                <a:solidFill>
                  <a:schemeClr val="tx1"/>
                </a:solidFill>
                <a:effectLst/>
                <a:latin typeface="+mn-lt"/>
                <a:ea typeface="+mn-ea"/>
                <a:cs typeface="+mn-cs"/>
              </a:rPr>
              <a:t> </a:t>
            </a:r>
          </a:p>
          <a:p>
            <a:r>
              <a:rPr lang="nb-NO" sz="1200" b="0" i="0" kern="1200" dirty="0">
                <a:solidFill>
                  <a:schemeClr val="tx1"/>
                </a:solidFill>
                <a:effectLst/>
                <a:latin typeface="+mn-lt"/>
                <a:ea typeface="+mn-ea"/>
                <a:cs typeface="+mn-cs"/>
              </a:rPr>
              <a:t>De fleste av oss har en sunn skepsis knyttet til det å sette seg inn i en metallboks som flyr flere tusen meter opp i luften i </a:t>
            </a:r>
            <a:r>
              <a:rPr lang="nb-NO" sz="1200" b="0" i="0" kern="1200" dirty="0" err="1">
                <a:solidFill>
                  <a:schemeClr val="tx1"/>
                </a:solidFill>
                <a:effectLst/>
                <a:latin typeface="+mn-lt"/>
                <a:ea typeface="+mn-ea"/>
                <a:cs typeface="+mn-cs"/>
              </a:rPr>
              <a:t>timesvis</a:t>
            </a:r>
            <a:r>
              <a:rPr lang="nb-NO" sz="1200" b="0" i="0" kern="1200" dirty="0">
                <a:solidFill>
                  <a:schemeClr val="tx1"/>
                </a:solidFill>
                <a:effectLst/>
                <a:latin typeface="+mn-lt"/>
                <a:ea typeface="+mn-ea"/>
                <a:cs typeface="+mn-cs"/>
              </a:rPr>
              <a:t> uten fluktmuligheter. Men vi gjør det allikevel, fordi vi stoler på teknologien, menneskene og prosessene som fører oss trygt opp i luften og ned igjen. Fordelen ved å kunne forflytte seg raskt, besøke venner og familie langt unna eller bare oppleve nye steder er så stor, at vi aksepterer risikoen. I tillegg aksepterer vi de reglene og rutinene alle må følge for at alle skal være så trygge som mulig. Vi hjelper gjerne til. </a:t>
            </a:r>
          </a:p>
          <a:p>
            <a:r>
              <a:rPr lang="nb-NO" sz="1200" b="0" i="0" kern="1200" dirty="0">
                <a:solidFill>
                  <a:schemeClr val="tx1"/>
                </a:solidFill>
                <a:effectLst/>
                <a:latin typeface="+mn-lt"/>
                <a:ea typeface="+mn-ea"/>
                <a:cs typeface="+mn-cs"/>
              </a:rPr>
              <a:t> </a:t>
            </a:r>
          </a:p>
          <a:p>
            <a:r>
              <a:rPr lang="nb-NO" sz="1200" b="0" i="0" kern="1200" dirty="0">
                <a:solidFill>
                  <a:schemeClr val="tx1"/>
                </a:solidFill>
                <a:effectLst/>
                <a:latin typeface="+mn-lt"/>
                <a:ea typeface="+mn-ea"/>
                <a:cs typeface="+mn-cs"/>
              </a:rPr>
              <a:t>Kanskje har vi samme forhold til selvkjørende biler og droner om 20 år som det vi nå har til fly. Det betyr i så fall at mange mennesker har gjort en veldig god jobb med å gjøre teknologien trygg og satt opp gode prosesser som tillater at vi mennesker gjør feil underveis. </a:t>
            </a:r>
          </a:p>
          <a:p>
            <a:r>
              <a:rPr lang="nb-NO" sz="1200" b="0" i="0" kern="1200" dirty="0">
                <a:solidFill>
                  <a:schemeClr val="tx1"/>
                </a:solidFill>
                <a:effectLst/>
                <a:latin typeface="+mn-lt"/>
                <a:ea typeface="+mn-ea"/>
                <a:cs typeface="+mn-cs"/>
              </a:rPr>
              <a:t> </a:t>
            </a:r>
          </a:p>
          <a:p>
            <a:r>
              <a:rPr lang="nb-NO" sz="1200" b="0" i="0" u="sng" kern="1200" dirty="0">
                <a:solidFill>
                  <a:schemeClr val="tx1"/>
                </a:solidFill>
                <a:effectLst/>
                <a:latin typeface="+mn-lt"/>
                <a:ea typeface="+mn-ea"/>
                <a:cs typeface="+mn-cs"/>
                <a:hlinkClick r:id="rId3"/>
              </a:rPr>
              <a:t>https://www.amazon.com/Amazon-Prime-Air/b?node=8037720011</a:t>
            </a:r>
            <a:endParaRPr lang="nb-NO" sz="1200" b="0" i="0" kern="1200" dirty="0">
              <a:solidFill>
                <a:schemeClr val="tx1"/>
              </a:solidFill>
              <a:effectLst/>
              <a:latin typeface="+mn-lt"/>
              <a:ea typeface="+mn-ea"/>
              <a:cs typeface="+mn-cs"/>
            </a:endParaRPr>
          </a:p>
          <a:p>
            <a:r>
              <a:rPr lang="nb-NO" sz="1200" b="0" i="0" u="sng" kern="1200" dirty="0">
                <a:solidFill>
                  <a:schemeClr val="tx1"/>
                </a:solidFill>
                <a:effectLst/>
                <a:latin typeface="+mn-lt"/>
                <a:ea typeface="+mn-ea"/>
                <a:cs typeface="+mn-cs"/>
                <a:hlinkClick r:id="rId4"/>
              </a:rPr>
              <a:t>https://www.uber.com/cities/pittsburgh/self-driving-ubers/</a:t>
            </a:r>
            <a:endParaRPr lang="nb-NO" sz="1200" b="0" i="0" kern="1200" dirty="0">
              <a:solidFill>
                <a:schemeClr val="tx1"/>
              </a:solidFill>
              <a:effectLst/>
              <a:latin typeface="+mn-lt"/>
              <a:ea typeface="+mn-ea"/>
              <a:cs typeface="+mn-cs"/>
            </a:endParaRPr>
          </a:p>
          <a:p>
            <a:r>
              <a:rPr lang="nb-NO" sz="1200" b="0" i="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36F4F1BF-A0D8-493A-ABD0-0F22D6E9AF8B}" type="slidenum">
              <a:rPr lang="nb-NO" smtClean="0"/>
              <a:t>7</a:t>
            </a:fld>
            <a:endParaRPr lang="nb-NO"/>
          </a:p>
        </p:txBody>
      </p:sp>
    </p:spTree>
    <p:extLst>
      <p:ext uri="{BB962C8B-B14F-4D97-AF65-F5344CB8AC3E}">
        <p14:creationId xmlns:p14="http://schemas.microsoft.com/office/powerpoint/2010/main" val="3692826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a:solidFill>
                  <a:schemeClr val="tx1"/>
                </a:solidFill>
                <a:effectLst/>
                <a:latin typeface="+mn-lt"/>
                <a:ea typeface="+mn-ea"/>
                <a:cs typeface="+mn-cs"/>
              </a:rPr>
              <a:t>Ungdom skiller ikke i dag mellom digital og fysisk verden, slik eldre generasjoner har en tendens til å gjøre. </a:t>
            </a:r>
          </a:p>
          <a:p>
            <a:endParaRPr lang="nb-NO" sz="1200" b="0" i="0" kern="1200" dirty="0">
              <a:solidFill>
                <a:schemeClr val="tx1"/>
              </a:solidFill>
              <a:effectLst/>
              <a:latin typeface="+mn-lt"/>
              <a:ea typeface="+mn-ea"/>
              <a:cs typeface="+mn-cs"/>
            </a:endParaRPr>
          </a:p>
          <a:p>
            <a:r>
              <a:rPr lang="nb-NO" sz="1200" b="0" i="0" kern="1200" dirty="0">
                <a:solidFill>
                  <a:schemeClr val="tx1"/>
                </a:solidFill>
                <a:effectLst/>
                <a:latin typeface="+mn-lt"/>
                <a:ea typeface="+mn-ea"/>
                <a:cs typeface="+mn-cs"/>
              </a:rPr>
              <a:t>De færreste av foreldregenerasjonen til dagens unge har vokst opp i en digital tidsalder. Foreldre og skole har imidlertid et ansvar for å lære de unge etikk og sikker bruk av digital teknologi. For å kunne gjøre dette må foreldre, skole og samfunnet generelt ha kompetanse til å overføre digitale verdier til den oppvoksende generasjonen. Vi er forskjellige som individer, dette gjelder også de unge, noen er forsiktige, andre tester grenser. </a:t>
            </a:r>
          </a:p>
          <a:p>
            <a:endParaRPr lang="nb-NO" sz="1200" b="0" i="0" kern="1200" dirty="0">
              <a:solidFill>
                <a:schemeClr val="tx1"/>
              </a:solidFill>
              <a:effectLst/>
              <a:latin typeface="+mn-lt"/>
              <a:ea typeface="+mn-ea"/>
              <a:cs typeface="+mn-cs"/>
            </a:endParaRPr>
          </a:p>
          <a:p>
            <a:r>
              <a:rPr lang="nb-NO" sz="1200" b="0" i="0" kern="1200" dirty="0">
                <a:solidFill>
                  <a:schemeClr val="tx1"/>
                </a:solidFill>
                <a:effectLst/>
                <a:latin typeface="+mn-lt"/>
                <a:ea typeface="+mn-ea"/>
                <a:cs typeface="+mn-cs"/>
              </a:rPr>
              <a:t>Vi voksne har et ansvar for å skape trygge rammer for de unge på nett. Råd til voksne:</a:t>
            </a:r>
          </a:p>
          <a:p>
            <a:endParaRPr lang="nb-NO" sz="1200" b="0" i="0" kern="1200" dirty="0">
              <a:solidFill>
                <a:schemeClr val="tx1"/>
              </a:solidFill>
              <a:effectLst/>
              <a:latin typeface="+mn-lt"/>
              <a:ea typeface="+mn-ea"/>
              <a:cs typeface="+mn-cs"/>
            </a:endParaRPr>
          </a:p>
          <a:p>
            <a:r>
              <a:rPr lang="nb-NO" sz="1200" b="0" i="0" kern="1200" dirty="0">
                <a:solidFill>
                  <a:schemeClr val="tx1"/>
                </a:solidFill>
                <a:effectLst/>
                <a:latin typeface="+mn-lt"/>
                <a:ea typeface="+mn-ea"/>
                <a:cs typeface="+mn-cs"/>
              </a:rPr>
              <a:t>Det er viktig for foreldre å engasjere seg i barns liv, og mye av dette livet foregår digitalt. Spør barna om hvordan dagen deres har vært – også på nett!</a:t>
            </a:r>
          </a:p>
          <a:p>
            <a:r>
              <a:rPr lang="nb-NO" sz="1200" b="0" i="0" kern="1200" dirty="0">
                <a:solidFill>
                  <a:schemeClr val="tx1"/>
                </a:solidFill>
                <a:effectLst/>
                <a:latin typeface="+mn-lt"/>
                <a:ea typeface="+mn-ea"/>
                <a:cs typeface="+mn-cs"/>
              </a:rPr>
              <a:t>Redd</a:t>
            </a:r>
            <a:r>
              <a:rPr lang="nb-NO" sz="1200" b="0" i="0" kern="1200" baseline="0" dirty="0">
                <a:solidFill>
                  <a:schemeClr val="tx1"/>
                </a:solidFill>
                <a:effectLst/>
                <a:latin typeface="+mn-lt"/>
                <a:ea typeface="+mn-ea"/>
                <a:cs typeface="+mn-cs"/>
              </a:rPr>
              <a:t> barnas nettvettregler </a:t>
            </a:r>
            <a:r>
              <a:rPr lang="nb-NO" sz="1200" b="0" i="0" kern="1200" dirty="0">
                <a:solidFill>
                  <a:schemeClr val="tx1"/>
                </a:solidFill>
                <a:effectLst/>
                <a:latin typeface="+mn-lt"/>
                <a:ea typeface="+mn-ea"/>
                <a:cs typeface="+mn-cs"/>
              </a:rPr>
              <a:t>kan danne et godt utgangspunkt.</a:t>
            </a:r>
          </a:p>
          <a:p>
            <a:endParaRPr lang="nb-NO" dirty="0"/>
          </a:p>
          <a:p>
            <a:r>
              <a:rPr lang="nb-NO" dirty="0" err="1"/>
              <a:t>https</a:t>
            </a:r>
            <a:r>
              <a:rPr lang="nb-NO" dirty="0"/>
              <a:t>://</a:t>
            </a:r>
            <a:r>
              <a:rPr lang="nb-NO" dirty="0" err="1"/>
              <a:t>nettvett.no</a:t>
            </a:r>
            <a:r>
              <a:rPr lang="nb-NO" dirty="0"/>
              <a:t>/redd-barnas-nettvettregler/</a:t>
            </a:r>
          </a:p>
          <a:p>
            <a:endParaRPr lang="nb-NO" dirty="0"/>
          </a:p>
          <a:p>
            <a:endParaRPr lang="nb-NO" dirty="0"/>
          </a:p>
          <a:p>
            <a:r>
              <a:rPr lang="nb-NO" i="1" dirty="0"/>
              <a:t>**Les</a:t>
            </a:r>
            <a:r>
              <a:rPr lang="nb-NO" i="1" baseline="0" dirty="0"/>
              <a:t> mer om digital sikkerhetskultur blant ungdom:</a:t>
            </a:r>
          </a:p>
          <a:p>
            <a:r>
              <a:rPr lang="nb-NO" i="1" dirty="0" err="1"/>
              <a:t>https</a:t>
            </a:r>
            <a:r>
              <a:rPr lang="nb-NO" i="1" dirty="0"/>
              <a:t>://</a:t>
            </a:r>
            <a:r>
              <a:rPr lang="nb-NO" i="1" dirty="0" err="1"/>
              <a:t>norsis.no</a:t>
            </a:r>
            <a:r>
              <a:rPr lang="nb-NO" i="1" dirty="0"/>
              <a:t>/ungdom-digital-sikkerhetskultur/</a:t>
            </a:r>
          </a:p>
          <a:p>
            <a:endParaRPr lang="nb-NO" dirty="0"/>
          </a:p>
          <a:p>
            <a:endParaRPr lang="nb-NO" dirty="0"/>
          </a:p>
        </p:txBody>
      </p:sp>
      <p:sp>
        <p:nvSpPr>
          <p:cNvPr id="4" name="Plassholder for lysbildenummer 3"/>
          <p:cNvSpPr>
            <a:spLocks noGrp="1"/>
          </p:cNvSpPr>
          <p:nvPr>
            <p:ph type="sldNum" sz="quarter" idx="10"/>
          </p:nvPr>
        </p:nvSpPr>
        <p:spPr/>
        <p:txBody>
          <a:bodyPr/>
          <a:lstStyle/>
          <a:p>
            <a:fld id="{36F4F1BF-A0D8-493A-ABD0-0F22D6E9AF8B}" type="slidenum">
              <a:rPr lang="nb-NO" smtClean="0"/>
              <a:t>8</a:t>
            </a:fld>
            <a:endParaRPr lang="nb-NO"/>
          </a:p>
        </p:txBody>
      </p:sp>
    </p:spTree>
    <p:extLst>
      <p:ext uri="{BB962C8B-B14F-4D97-AF65-F5344CB8AC3E}">
        <p14:creationId xmlns:p14="http://schemas.microsoft.com/office/powerpoint/2010/main" val="1990141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
                <a:srgbClr val="92D050"/>
              </a:buClr>
              <a:buSzTx/>
              <a:buFont typeface="Wingdings" charset="2"/>
              <a:buNone/>
              <a:tabLst/>
              <a:defRPr/>
            </a:pPr>
            <a:r>
              <a:rPr lang="nb-NO" sz="1200" i="1" dirty="0">
                <a:latin typeface="Cambria" charset="0"/>
                <a:ea typeface="Cambria" charset="0"/>
                <a:cs typeface="Cambria" charset="0"/>
              </a:rPr>
              <a:t>**Dette er en </a:t>
            </a:r>
            <a:r>
              <a:rPr lang="nb-NO" sz="1200" i="1" dirty="0" err="1">
                <a:latin typeface="Cambria" charset="0"/>
                <a:ea typeface="Cambria" charset="0"/>
                <a:cs typeface="Cambria" charset="0"/>
              </a:rPr>
              <a:t>uhøytidlig</a:t>
            </a:r>
            <a:r>
              <a:rPr lang="nb-NO" sz="1200" i="1" dirty="0">
                <a:latin typeface="Cambria" charset="0"/>
                <a:ea typeface="Cambria" charset="0"/>
                <a:cs typeface="Cambria" charset="0"/>
              </a:rPr>
              <a:t> quiz som dere kan bruke for å få en morsom avslutning</a:t>
            </a:r>
            <a:r>
              <a:rPr lang="nb-NO" sz="1200" i="1" baseline="0" dirty="0">
                <a:latin typeface="Cambria" charset="0"/>
                <a:ea typeface="Cambria" charset="0"/>
                <a:cs typeface="Cambria" charset="0"/>
              </a:rPr>
              <a:t> på</a:t>
            </a:r>
            <a:r>
              <a:rPr lang="nb-NO" sz="1200" i="1" dirty="0">
                <a:latin typeface="Cambria" charset="0"/>
                <a:ea typeface="Cambria" charset="0"/>
                <a:cs typeface="Cambria" charset="0"/>
              </a:rPr>
              <a:t> sesjonen. Spillerne</a:t>
            </a:r>
            <a:r>
              <a:rPr lang="nb-NO" sz="1200" i="1" baseline="0" dirty="0">
                <a:latin typeface="Cambria" charset="0"/>
                <a:ea typeface="Cambria" charset="0"/>
                <a:cs typeface="Cambria" charset="0"/>
              </a:rPr>
              <a:t> </a:t>
            </a:r>
            <a:r>
              <a:rPr lang="nb-NO" sz="1200" i="1" dirty="0">
                <a:latin typeface="Cambria" charset="0"/>
                <a:ea typeface="Cambria" charset="0"/>
                <a:cs typeface="Cambria" charset="0"/>
              </a:rPr>
              <a:t>vil få bekreftelse på at de har lært noe, samt muligens lære noe nytt.</a:t>
            </a:r>
            <a:r>
              <a:rPr lang="nb-NO" sz="1200" dirty="0">
                <a:latin typeface="Cambria"/>
                <a:cs typeface="Cambria"/>
              </a:rPr>
              <a:t> Prøv det gjerne selv først, før dere kjører presentasjonen i felleskap, så ser dere hvor enkelt det er å gjennomføre.</a:t>
            </a:r>
          </a:p>
          <a:p>
            <a:pPr marL="0" marR="0" indent="0" algn="l" defTabSz="457200" rtl="0" eaLnBrk="1" fontAlgn="base" latinLnBrk="0" hangingPunct="1">
              <a:lnSpc>
                <a:spcPct val="100000"/>
              </a:lnSpc>
              <a:spcBef>
                <a:spcPct val="30000"/>
              </a:spcBef>
              <a:spcAft>
                <a:spcPct val="0"/>
              </a:spcAft>
              <a:buClr>
                <a:srgbClr val="92D050"/>
              </a:buClr>
              <a:buSzTx/>
              <a:buFont typeface="Wingdings" charset="2"/>
              <a:buNone/>
              <a:tabLst/>
              <a:defRPr/>
            </a:pPr>
            <a:endParaRPr lang="nb-NO" sz="1200" i="1" dirty="0">
              <a:latin typeface="Cambria" charset="0"/>
              <a:ea typeface="Cambria" charset="0"/>
              <a:cs typeface="Cambria" charset="0"/>
            </a:endParaRPr>
          </a:p>
          <a:p>
            <a:pPr marL="0" marR="0" indent="0" algn="l" defTabSz="457200" rtl="0" eaLnBrk="1" fontAlgn="base" latinLnBrk="0" hangingPunct="1">
              <a:lnSpc>
                <a:spcPct val="100000"/>
              </a:lnSpc>
              <a:spcBef>
                <a:spcPct val="30000"/>
              </a:spcBef>
              <a:spcAft>
                <a:spcPct val="0"/>
              </a:spcAft>
              <a:buClr>
                <a:srgbClr val="92D050"/>
              </a:buClr>
              <a:buSzTx/>
              <a:buFont typeface="Wingdings" charset="2"/>
              <a:buNone/>
              <a:tabLst/>
              <a:defRPr/>
            </a:pPr>
            <a:endParaRPr lang="nb-NO" sz="1200" dirty="0">
              <a:latin typeface="Cambria" charset="0"/>
              <a:ea typeface="Cambria" charset="0"/>
              <a:cs typeface="Cambria" charset="0"/>
            </a:endParaRPr>
          </a:p>
          <a:p>
            <a:pPr marL="0" marR="0" indent="0" algn="l" defTabSz="457200" rtl="0" eaLnBrk="1" fontAlgn="base" latinLnBrk="0" hangingPunct="1">
              <a:lnSpc>
                <a:spcPct val="100000"/>
              </a:lnSpc>
              <a:spcBef>
                <a:spcPct val="30000"/>
              </a:spcBef>
              <a:spcAft>
                <a:spcPct val="0"/>
              </a:spcAft>
              <a:buClr>
                <a:srgbClr val="92D050"/>
              </a:buClr>
              <a:buSzTx/>
              <a:buFont typeface="Wingdings" charset="2"/>
              <a:buNone/>
              <a:tabLst/>
              <a:defRPr/>
            </a:pPr>
            <a:r>
              <a:rPr lang="nb-NO" sz="1200" dirty="0">
                <a:latin typeface="Cambria" charset="0"/>
                <a:ea typeface="Cambria" charset="0"/>
                <a:cs typeface="Cambria" charset="0"/>
              </a:rPr>
              <a:t>1. For</a:t>
            </a:r>
            <a:r>
              <a:rPr lang="nb-NO" sz="1200" baseline="0" dirty="0">
                <a:latin typeface="Cambria" charset="0"/>
                <a:ea typeface="Cambria" charset="0"/>
                <a:cs typeface="Cambria" charset="0"/>
              </a:rPr>
              <a:t> å kjøre quiz/</a:t>
            </a:r>
            <a:r>
              <a:rPr lang="nb-NO" sz="1200" baseline="0" dirty="0" err="1">
                <a:latin typeface="Cambria" charset="0"/>
                <a:ea typeface="Cambria" charset="0"/>
                <a:cs typeface="Cambria" charset="0"/>
              </a:rPr>
              <a:t>kahoot</a:t>
            </a:r>
            <a:r>
              <a:rPr lang="nb-NO" sz="1200" baseline="0" dirty="0">
                <a:latin typeface="Cambria" charset="0"/>
                <a:ea typeface="Cambria" charset="0"/>
                <a:cs typeface="Cambria" charset="0"/>
              </a:rPr>
              <a:t>. </a:t>
            </a:r>
            <a:r>
              <a:rPr lang="nb-NO" sz="1200" b="1" baseline="0" dirty="0">
                <a:latin typeface="Cambria" charset="0"/>
                <a:ea typeface="Cambria" charset="0"/>
                <a:cs typeface="Cambria" charset="0"/>
              </a:rPr>
              <a:t>Klikk på lenken ”Spill </a:t>
            </a:r>
            <a:r>
              <a:rPr lang="nb-NO" sz="1200" b="1" baseline="0" dirty="0" err="1">
                <a:latin typeface="Cambria" charset="0"/>
                <a:ea typeface="Cambria" charset="0"/>
                <a:cs typeface="Cambria" charset="0"/>
              </a:rPr>
              <a:t>Kahoot</a:t>
            </a:r>
            <a:r>
              <a:rPr lang="nb-NO" sz="1200" b="1" baseline="0" dirty="0">
                <a:latin typeface="Cambria" charset="0"/>
                <a:ea typeface="Cambria" charset="0"/>
                <a:cs typeface="Cambria" charset="0"/>
              </a:rPr>
              <a:t>”, </a:t>
            </a:r>
            <a:r>
              <a:rPr lang="nb-NO" sz="1200" baseline="0" dirty="0">
                <a:latin typeface="Cambria" charset="0"/>
                <a:ea typeface="Cambria" charset="0"/>
                <a:cs typeface="Cambria" charset="0"/>
              </a:rPr>
              <a:t>Velg CLASSIC, og dere er i gang. </a:t>
            </a:r>
          </a:p>
          <a:p>
            <a:pPr marL="0" marR="0" indent="0" algn="l" defTabSz="457200" rtl="0" eaLnBrk="1" fontAlgn="base" latinLnBrk="0" hangingPunct="1">
              <a:lnSpc>
                <a:spcPct val="100000"/>
              </a:lnSpc>
              <a:spcBef>
                <a:spcPct val="30000"/>
              </a:spcBef>
              <a:spcAft>
                <a:spcPct val="0"/>
              </a:spcAft>
              <a:buClr>
                <a:srgbClr val="92D050"/>
              </a:buClr>
              <a:buSzTx/>
              <a:buFont typeface="Wingdings" charset="2"/>
              <a:buNone/>
              <a:tabLst/>
              <a:defRPr/>
            </a:pPr>
            <a:endParaRPr lang="nb-NO" sz="1200" baseline="0" dirty="0">
              <a:latin typeface="Cambria" charset="0"/>
              <a:ea typeface="Cambria" charset="0"/>
              <a:cs typeface="Cambria" charset="0"/>
            </a:endParaRPr>
          </a:p>
          <a:p>
            <a:pPr marL="0" marR="0" indent="0" algn="l" defTabSz="457200" rtl="0" eaLnBrk="1" fontAlgn="base" latinLnBrk="0" hangingPunct="1">
              <a:lnSpc>
                <a:spcPct val="100000"/>
              </a:lnSpc>
              <a:spcBef>
                <a:spcPct val="30000"/>
              </a:spcBef>
              <a:spcAft>
                <a:spcPct val="0"/>
              </a:spcAft>
              <a:buClr>
                <a:srgbClr val="92D050"/>
              </a:buClr>
              <a:buSzTx/>
              <a:buFont typeface="Wingdings" charset="2"/>
              <a:buNone/>
              <a:tabLst/>
              <a:defRPr/>
            </a:pPr>
            <a:r>
              <a:rPr lang="nb-NO" sz="1200" baseline="0" dirty="0">
                <a:latin typeface="Cambria" charset="0"/>
                <a:ea typeface="Cambria" charset="0"/>
                <a:cs typeface="Cambria" charset="0"/>
              </a:rPr>
              <a:t>2. Deltagerne i rommet må gå til </a:t>
            </a:r>
            <a:r>
              <a:rPr lang="nb-NO" sz="1200" baseline="0" dirty="0" err="1">
                <a:latin typeface="Cambria" charset="0"/>
                <a:ea typeface="Cambria" charset="0"/>
                <a:cs typeface="Cambria" charset="0"/>
              </a:rPr>
              <a:t>kahoot.it</a:t>
            </a:r>
            <a:r>
              <a:rPr lang="nb-NO" sz="1200" baseline="0" dirty="0">
                <a:latin typeface="Cambria" charset="0"/>
                <a:ea typeface="Cambria" charset="0"/>
                <a:cs typeface="Cambria" charset="0"/>
              </a:rPr>
              <a:t> i nettleseren på sin </a:t>
            </a:r>
            <a:r>
              <a:rPr lang="nb-NO" sz="1200" baseline="0" dirty="0" err="1">
                <a:latin typeface="Cambria" charset="0"/>
                <a:ea typeface="Cambria" charset="0"/>
                <a:cs typeface="Cambria" charset="0"/>
              </a:rPr>
              <a:t>smartelefon</a:t>
            </a:r>
            <a:r>
              <a:rPr lang="nb-NO" sz="1200" baseline="0" dirty="0">
                <a:latin typeface="Cambria" charset="0"/>
                <a:ea typeface="Cambria" charset="0"/>
                <a:cs typeface="Cambria" charset="0"/>
              </a:rPr>
              <a:t>, taste in Game PIN og skrive inne et kallenavn.</a:t>
            </a:r>
          </a:p>
          <a:p>
            <a:pPr marL="0" marR="0" indent="0" algn="l" defTabSz="457200" rtl="0" eaLnBrk="1" fontAlgn="base" latinLnBrk="0" hangingPunct="1">
              <a:lnSpc>
                <a:spcPct val="100000"/>
              </a:lnSpc>
              <a:spcBef>
                <a:spcPct val="30000"/>
              </a:spcBef>
              <a:spcAft>
                <a:spcPct val="0"/>
              </a:spcAft>
              <a:buClr>
                <a:srgbClr val="92D050"/>
              </a:buClr>
              <a:buSzTx/>
              <a:buFont typeface="Wingdings" charset="2"/>
              <a:buNone/>
              <a:tabLst/>
              <a:defRPr/>
            </a:pPr>
            <a:endParaRPr lang="nb-NO" sz="1200" baseline="0" dirty="0">
              <a:latin typeface="Cambria" charset="0"/>
              <a:ea typeface="Cambria" charset="0"/>
              <a:cs typeface="Cambria" charset="0"/>
            </a:endParaRPr>
          </a:p>
          <a:p>
            <a:pPr marL="0" marR="0" indent="0" algn="l" defTabSz="457200" rtl="0" eaLnBrk="1" fontAlgn="base" latinLnBrk="0" hangingPunct="1">
              <a:lnSpc>
                <a:spcPct val="100000"/>
              </a:lnSpc>
              <a:spcBef>
                <a:spcPct val="30000"/>
              </a:spcBef>
              <a:spcAft>
                <a:spcPct val="0"/>
              </a:spcAft>
              <a:buClr>
                <a:srgbClr val="92D050"/>
              </a:buClr>
              <a:buSzTx/>
              <a:buFont typeface="Wingdings" charset="2"/>
              <a:buNone/>
              <a:tabLst/>
              <a:defRPr/>
            </a:pPr>
            <a:r>
              <a:rPr lang="nb-NO" sz="1200" baseline="0" dirty="0">
                <a:latin typeface="Cambria" charset="0"/>
                <a:ea typeface="Cambria" charset="0"/>
                <a:cs typeface="Cambria" charset="0"/>
              </a:rPr>
              <a:t>Så er alle klare.  Lykke til!</a:t>
            </a:r>
          </a:p>
          <a:p>
            <a:pPr marL="0" marR="0" indent="0" algn="l" defTabSz="457200" rtl="0" eaLnBrk="1" fontAlgn="base" latinLnBrk="0" hangingPunct="1">
              <a:lnSpc>
                <a:spcPct val="100000"/>
              </a:lnSpc>
              <a:spcBef>
                <a:spcPct val="30000"/>
              </a:spcBef>
              <a:spcAft>
                <a:spcPct val="0"/>
              </a:spcAft>
              <a:buClr>
                <a:srgbClr val="92D050"/>
              </a:buClr>
              <a:buSzTx/>
              <a:buFont typeface="Wingdings" charset="2"/>
              <a:buNone/>
              <a:tabLst/>
              <a:defRPr/>
            </a:pPr>
            <a:r>
              <a:rPr lang="nb-NO" sz="1200" baseline="0" dirty="0">
                <a:latin typeface="Cambria" charset="0"/>
                <a:ea typeface="Cambria" charset="0"/>
                <a:cs typeface="Cambria" charset="0"/>
              </a:rPr>
              <a:t> </a:t>
            </a:r>
            <a:endParaRPr lang="nb-NO" sz="1200" dirty="0">
              <a:latin typeface="Cambria" charset="0"/>
              <a:ea typeface="Cambria" charset="0"/>
              <a:cs typeface="Cambria" charset="0"/>
            </a:endParaRPr>
          </a:p>
          <a:p>
            <a:pPr marL="0" marR="0" indent="0" algn="l" defTabSz="457200" rtl="0" eaLnBrk="1" fontAlgn="base" latinLnBrk="0" hangingPunct="1">
              <a:lnSpc>
                <a:spcPct val="100000"/>
              </a:lnSpc>
              <a:spcBef>
                <a:spcPct val="30000"/>
              </a:spcBef>
              <a:spcAft>
                <a:spcPct val="0"/>
              </a:spcAft>
              <a:buClr>
                <a:srgbClr val="92D050"/>
              </a:buClr>
              <a:buSzTx/>
              <a:buFont typeface="Wingdings" charset="2"/>
              <a:buNone/>
              <a:tabLst/>
              <a:defRPr/>
            </a:pPr>
            <a:endParaRPr lang="nb-NO" sz="1200" dirty="0">
              <a:latin typeface="Cambria" charset="0"/>
              <a:ea typeface="Cambria" charset="0"/>
              <a:cs typeface="Cambria" charset="0"/>
            </a:endParaRPr>
          </a:p>
          <a:p>
            <a:pPr marL="0" marR="0" indent="0" algn="l" defTabSz="457200" rtl="0" eaLnBrk="1" fontAlgn="base" latinLnBrk="0" hangingPunct="1">
              <a:lnSpc>
                <a:spcPct val="100000"/>
              </a:lnSpc>
              <a:spcBef>
                <a:spcPct val="30000"/>
              </a:spcBef>
              <a:spcAft>
                <a:spcPct val="0"/>
              </a:spcAft>
              <a:buClr>
                <a:srgbClr val="92D050"/>
              </a:buClr>
              <a:buSzTx/>
              <a:buFont typeface="Wingdings" charset="2"/>
              <a:buNone/>
              <a:tabLst/>
              <a:defRPr/>
            </a:pPr>
            <a:endParaRPr lang="nb-NO" sz="1200" dirty="0">
              <a:latin typeface="Cambria" charset="0"/>
              <a:ea typeface="Cambria" charset="0"/>
              <a:cs typeface="Cambria" charset="0"/>
            </a:endParaRPr>
          </a:p>
          <a:p>
            <a:pPr marL="0" indent="0" algn="l">
              <a:buClr>
                <a:srgbClr val="92D050"/>
              </a:buClr>
              <a:buFont typeface="Wingdings" charset="2"/>
              <a:buNone/>
            </a:pPr>
            <a:endParaRPr lang="nb-NO" sz="1200" dirty="0"/>
          </a:p>
          <a:p>
            <a:endParaRPr lang="nb-NO" dirty="0"/>
          </a:p>
          <a:p>
            <a:endParaRPr lang="nb-NO" dirty="0"/>
          </a:p>
        </p:txBody>
      </p:sp>
      <p:sp>
        <p:nvSpPr>
          <p:cNvPr id="4" name="Plassholder for lysbildenummer 3"/>
          <p:cNvSpPr>
            <a:spLocks noGrp="1"/>
          </p:cNvSpPr>
          <p:nvPr>
            <p:ph type="sldNum" sz="quarter" idx="10"/>
          </p:nvPr>
        </p:nvSpPr>
        <p:spPr/>
        <p:txBody>
          <a:bodyPr/>
          <a:lstStyle/>
          <a:p>
            <a:fld id="{36F4F1BF-A0D8-493A-ABD0-0F22D6E9AF8B}" type="slidenum">
              <a:rPr lang="nb-NO" smtClean="0"/>
              <a:t>9</a:t>
            </a:fld>
            <a:endParaRPr lang="nb-NO"/>
          </a:p>
        </p:txBody>
      </p:sp>
    </p:spTree>
    <p:extLst>
      <p:ext uri="{BB962C8B-B14F-4D97-AF65-F5344CB8AC3E}">
        <p14:creationId xmlns:p14="http://schemas.microsoft.com/office/powerpoint/2010/main" val="1810865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C41AB53A-32D4-4599-A1E5-1AF784D008E7}" type="datetimeFigureOut">
              <a:rPr lang="nb-NO" smtClean="0"/>
              <a:t>21.09.2017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5A4A0DA-37D5-4C22-98BE-CE96F5E9350B}" type="slidenum">
              <a:rPr lang="nb-NO" smtClean="0"/>
              <a:t>‹#›</a:t>
            </a:fld>
            <a:endParaRPr lang="nb-NO"/>
          </a:p>
        </p:txBody>
      </p:sp>
    </p:spTree>
    <p:extLst>
      <p:ext uri="{BB962C8B-B14F-4D97-AF65-F5344CB8AC3E}">
        <p14:creationId xmlns:p14="http://schemas.microsoft.com/office/powerpoint/2010/main" val="4079473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C41AB53A-32D4-4599-A1E5-1AF784D008E7}" type="datetimeFigureOut">
              <a:rPr lang="nb-NO" smtClean="0"/>
              <a:t>21.09.2017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5A4A0DA-37D5-4C22-98BE-CE96F5E9350B}" type="slidenum">
              <a:rPr lang="nb-NO" smtClean="0"/>
              <a:t>‹#›</a:t>
            </a:fld>
            <a:endParaRPr lang="nb-NO"/>
          </a:p>
        </p:txBody>
      </p:sp>
    </p:spTree>
    <p:extLst>
      <p:ext uri="{BB962C8B-B14F-4D97-AF65-F5344CB8AC3E}">
        <p14:creationId xmlns:p14="http://schemas.microsoft.com/office/powerpoint/2010/main" val="2754194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C41AB53A-32D4-4599-A1E5-1AF784D008E7}" type="datetimeFigureOut">
              <a:rPr lang="nb-NO" smtClean="0"/>
              <a:t>21.09.2017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5A4A0DA-37D5-4C22-98BE-CE96F5E9350B}" type="slidenum">
              <a:rPr lang="nb-NO" smtClean="0"/>
              <a:t>‹#›</a:t>
            </a:fld>
            <a:endParaRPr lang="nb-NO"/>
          </a:p>
        </p:txBody>
      </p:sp>
    </p:spTree>
    <p:extLst>
      <p:ext uri="{BB962C8B-B14F-4D97-AF65-F5344CB8AC3E}">
        <p14:creationId xmlns:p14="http://schemas.microsoft.com/office/powerpoint/2010/main" val="1127314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ksjonstittel">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449F5FD2-D6D5-4497-8554-8E02A22ECDFC}"/>
              </a:ext>
            </a:extLst>
          </p:cNvPr>
          <p:cNvSpPr/>
          <p:nvPr userDrawn="1"/>
        </p:nvSpPr>
        <p:spPr>
          <a:xfrm>
            <a:off x="0" y="0"/>
            <a:ext cx="9144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Title 1">
            <a:extLst>
              <a:ext uri="{FF2B5EF4-FFF2-40B4-BE49-F238E27FC236}">
                <a16:creationId xmlns:a16="http://schemas.microsoft.com/office/drawing/2014/main" xmlns="" id="{BD29FA31-BA02-4C37-AD34-736A81C6D47F}"/>
              </a:ext>
            </a:extLst>
          </p:cNvPr>
          <p:cNvSpPr>
            <a:spLocks noGrp="1"/>
          </p:cNvSpPr>
          <p:nvPr>
            <p:ph type="ctrTitle" hasCustomPrompt="1"/>
          </p:nvPr>
        </p:nvSpPr>
        <p:spPr>
          <a:xfrm>
            <a:off x="2213264" y="2043906"/>
            <a:ext cx="6615892" cy="1464065"/>
          </a:xfrm>
        </p:spPr>
        <p:txBody>
          <a:bodyPr rIns="0" anchor="b">
            <a:normAutofit/>
          </a:bodyPr>
          <a:lstStyle>
            <a:lvl1pPr algn="r">
              <a:defRPr lang="nb-NO" sz="3700" b="0" dirty="0">
                <a:solidFill>
                  <a:schemeClr val="bg1"/>
                </a:solidFill>
                <a:latin typeface="Century Gothic" panose="020B0502020202020204" pitchFamily="34" charset="0"/>
                <a:cs typeface="Arial" panose="020B0604020202020204" pitchFamily="34" charset="0"/>
              </a:defRPr>
            </a:lvl1pPr>
          </a:lstStyle>
          <a:p>
            <a:r>
              <a:rPr lang="nb-NO" dirty="0"/>
              <a:t>Tittel</a:t>
            </a:r>
          </a:p>
        </p:txBody>
      </p:sp>
      <p:sp>
        <p:nvSpPr>
          <p:cNvPr id="8" name="Subtitle 2">
            <a:extLst>
              <a:ext uri="{FF2B5EF4-FFF2-40B4-BE49-F238E27FC236}">
                <a16:creationId xmlns:a16="http://schemas.microsoft.com/office/drawing/2014/main" xmlns="" id="{72FC2D81-E93F-43AA-A6D8-7BF07D785A57}"/>
              </a:ext>
            </a:extLst>
          </p:cNvPr>
          <p:cNvSpPr>
            <a:spLocks noGrp="1"/>
          </p:cNvSpPr>
          <p:nvPr>
            <p:ph type="subTitle" idx="1" hasCustomPrompt="1"/>
          </p:nvPr>
        </p:nvSpPr>
        <p:spPr>
          <a:xfrm>
            <a:off x="2213264" y="3509964"/>
            <a:ext cx="6615892" cy="1024730"/>
          </a:xfrm>
        </p:spPr>
        <p:txBody>
          <a:bodyPr rIns="0">
            <a:normAutofit/>
          </a:bodyPr>
          <a:lstStyle>
            <a:lvl1pPr marL="0" indent="0" algn="r">
              <a:buNone/>
              <a:defRPr sz="2000">
                <a:solidFill>
                  <a:schemeClr val="bg1"/>
                </a:solidFill>
                <a:latin typeface="+mj-lt"/>
                <a:ea typeface="DIN 2014 Extra Light" panose="020B03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 </a:t>
            </a:r>
            <a:r>
              <a:rPr lang="en-US" dirty="0" err="1"/>
              <a:t>Undertittel</a:t>
            </a:r>
            <a:endParaRPr lang="nb-NO" dirty="0"/>
          </a:p>
        </p:txBody>
      </p:sp>
      <p:sp>
        <p:nvSpPr>
          <p:cNvPr id="10" name="Text Placeholder 5">
            <a:extLst>
              <a:ext uri="{FF2B5EF4-FFF2-40B4-BE49-F238E27FC236}">
                <a16:creationId xmlns:a16="http://schemas.microsoft.com/office/drawing/2014/main" xmlns="" id="{86BFA7EF-E5E1-403E-B60D-89B7A4FFE8D8}"/>
              </a:ext>
            </a:extLst>
          </p:cNvPr>
          <p:cNvSpPr>
            <a:spLocks noGrp="1"/>
          </p:cNvSpPr>
          <p:nvPr>
            <p:ph type="body" sz="quarter" idx="10" hasCustomPrompt="1"/>
          </p:nvPr>
        </p:nvSpPr>
        <p:spPr>
          <a:xfrm>
            <a:off x="180305" y="6516609"/>
            <a:ext cx="3086100" cy="26193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Kilde/bilde: (svart eller hvit tekst)</a:t>
            </a:r>
          </a:p>
        </p:txBody>
      </p:sp>
      <p:pic>
        <p:nvPicPr>
          <p:cNvPr id="13" name="Picture 12">
            <a:extLst>
              <a:ext uri="{FF2B5EF4-FFF2-40B4-BE49-F238E27FC236}">
                <a16:creationId xmlns:a16="http://schemas.microsoft.com/office/drawing/2014/main" xmlns="" id="{C55E5F5F-681D-43F5-AF7E-713ABC7425E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001000" y="6411327"/>
            <a:ext cx="931941" cy="338609"/>
          </a:xfrm>
          <a:prstGeom prst="rect">
            <a:avLst/>
          </a:prstGeom>
        </p:spPr>
      </p:pic>
      <p:sp>
        <p:nvSpPr>
          <p:cNvPr id="11" name="Rectangle 10">
            <a:extLst>
              <a:ext uri="{FF2B5EF4-FFF2-40B4-BE49-F238E27FC236}">
                <a16:creationId xmlns:a16="http://schemas.microsoft.com/office/drawing/2014/main" xmlns="" id="{673D875D-BC11-46DF-95EC-C9D3AAF159F9}"/>
              </a:ext>
            </a:extLst>
          </p:cNvPr>
          <p:cNvSpPr/>
          <p:nvPr userDrawn="1"/>
        </p:nvSpPr>
        <p:spPr>
          <a:xfrm>
            <a:off x="9001125" y="2043907"/>
            <a:ext cx="142875" cy="2490787"/>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 </a:t>
            </a:r>
          </a:p>
        </p:txBody>
      </p:sp>
    </p:spTree>
    <p:extLst>
      <p:ext uri="{BB962C8B-B14F-4D97-AF65-F5344CB8AC3E}">
        <p14:creationId xmlns:p14="http://schemas.microsoft.com/office/powerpoint/2010/main" val="1384961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xmlns="" id="{BE7A027A-1DD0-4671-9BE8-F484B83B1C4D}"/>
              </a:ext>
            </a:extLst>
          </p:cNvPr>
          <p:cNvSpPr>
            <a:spLocks noGrp="1"/>
          </p:cNvSpPr>
          <p:nvPr>
            <p:ph type="body" sz="quarter" idx="10" hasCustomPrompt="1"/>
          </p:nvPr>
        </p:nvSpPr>
        <p:spPr>
          <a:xfrm>
            <a:off x="180305" y="6516609"/>
            <a:ext cx="3086100" cy="26193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Kilde/bilde: (svart eller hvit tekst)</a:t>
            </a:r>
          </a:p>
        </p:txBody>
      </p:sp>
    </p:spTree>
    <p:extLst>
      <p:ext uri="{BB962C8B-B14F-4D97-AF65-F5344CB8AC3E}">
        <p14:creationId xmlns:p14="http://schemas.microsoft.com/office/powerpoint/2010/main" val="3847759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kst + medium bil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24A01E-6983-4DAC-98F8-990316856879}"/>
              </a:ext>
            </a:extLst>
          </p:cNvPr>
          <p:cNvSpPr>
            <a:spLocks noGrp="1"/>
          </p:cNvSpPr>
          <p:nvPr>
            <p:ph type="title" hasCustomPrompt="1"/>
          </p:nvPr>
        </p:nvSpPr>
        <p:spPr>
          <a:xfrm>
            <a:off x="4537636" y="1089447"/>
            <a:ext cx="4463489" cy="1325563"/>
          </a:xfrm>
        </p:spPr>
        <p:txBody>
          <a:bodyPr lIns="0" rIns="0" anchor="b">
            <a:normAutofit/>
          </a:bodyPr>
          <a:lstStyle>
            <a:lvl1pPr>
              <a:defRPr lang="nb-NO" sz="3200" dirty="0"/>
            </a:lvl1pPr>
          </a:lstStyle>
          <a:p>
            <a:r>
              <a:rPr lang="en-US" dirty="0" err="1"/>
              <a:t>Overskrift</a:t>
            </a:r>
            <a:endParaRPr lang="nb-NO" dirty="0"/>
          </a:p>
        </p:txBody>
      </p:sp>
      <p:sp>
        <p:nvSpPr>
          <p:cNvPr id="10" name="Picture Placeholder 9">
            <a:extLst>
              <a:ext uri="{FF2B5EF4-FFF2-40B4-BE49-F238E27FC236}">
                <a16:creationId xmlns:a16="http://schemas.microsoft.com/office/drawing/2014/main" xmlns="" id="{8160985F-FDEB-4AA8-AA14-36983EA2A770}"/>
              </a:ext>
            </a:extLst>
          </p:cNvPr>
          <p:cNvSpPr>
            <a:spLocks noGrp="1"/>
          </p:cNvSpPr>
          <p:nvPr>
            <p:ph type="pic" sz="quarter" idx="13" hasCustomPrompt="1"/>
          </p:nvPr>
        </p:nvSpPr>
        <p:spPr>
          <a:xfrm>
            <a:off x="0" y="0"/>
            <a:ext cx="4193931" cy="6858000"/>
          </a:xfrm>
        </p:spPr>
        <p:txBody>
          <a:bodyPr/>
          <a:lstStyle>
            <a:lvl1pPr marL="0" indent="0" algn="l">
              <a:buNone/>
              <a:defRPr>
                <a:latin typeface="+mj-lt"/>
              </a:defRPr>
            </a:lvl1pPr>
          </a:lstStyle>
          <a:p>
            <a:r>
              <a:rPr lang="nb-NO" dirty="0"/>
              <a:t>Bilde her. Trykk på ikonet </a:t>
            </a:r>
            <a:br>
              <a:rPr lang="nb-NO" dirty="0"/>
            </a:br>
            <a:r>
              <a:rPr lang="nb-NO" dirty="0"/>
              <a:t>eller dra bildet inn i boksen.</a:t>
            </a:r>
          </a:p>
        </p:txBody>
      </p:sp>
      <p:sp>
        <p:nvSpPr>
          <p:cNvPr id="8" name="Text Placeholder 4">
            <a:extLst>
              <a:ext uri="{FF2B5EF4-FFF2-40B4-BE49-F238E27FC236}">
                <a16:creationId xmlns:a16="http://schemas.microsoft.com/office/drawing/2014/main" xmlns="" id="{EA6ECC7E-173A-49A4-8BE5-1376EB4D2A21}"/>
              </a:ext>
            </a:extLst>
          </p:cNvPr>
          <p:cNvSpPr>
            <a:spLocks noGrp="1"/>
          </p:cNvSpPr>
          <p:nvPr>
            <p:ph type="body" sz="quarter" idx="14"/>
          </p:nvPr>
        </p:nvSpPr>
        <p:spPr>
          <a:xfrm>
            <a:off x="4536900" y="2595985"/>
            <a:ext cx="3899870" cy="3232627"/>
          </a:xfrm>
        </p:spPr>
        <p:txBody>
          <a:bodyPr lIns="0" rIns="0">
            <a:normAutofit/>
          </a:bodyPr>
          <a:lstStyle>
            <a:lvl1pPr>
              <a:defRPr sz="1800">
                <a:latin typeface="+mj-lt"/>
              </a:defRPr>
            </a:lvl1pPr>
            <a:lvl2pPr>
              <a:defRPr sz="1800">
                <a:latin typeface="+mj-lt"/>
              </a:defRPr>
            </a:lvl2pPr>
            <a:lvl3pPr>
              <a:defRPr sz="1600">
                <a:latin typeface="+mj-lt"/>
              </a:defRPr>
            </a:lvl3pPr>
            <a:lvl4pPr>
              <a:defRPr sz="1400">
                <a:latin typeface="+mj-lt"/>
              </a:defRPr>
            </a:lvl4pPr>
            <a:lvl5pPr>
              <a:defRPr sz="1200">
                <a:latin typeface="+mj-lt"/>
              </a:defRPr>
            </a:lvl5pPr>
          </a:lstStyle>
          <a:p>
            <a:pPr lvl="0"/>
            <a:r>
              <a:rPr lang="en-US" dirty="0"/>
              <a:t>Edit Master text styles</a:t>
            </a:r>
            <a:endParaRPr lang="nb-NO" dirty="0"/>
          </a:p>
        </p:txBody>
      </p:sp>
      <p:sp>
        <p:nvSpPr>
          <p:cNvPr id="6" name="Text Placeholder 5">
            <a:extLst>
              <a:ext uri="{FF2B5EF4-FFF2-40B4-BE49-F238E27FC236}">
                <a16:creationId xmlns:a16="http://schemas.microsoft.com/office/drawing/2014/main" xmlns="" id="{6963556E-A766-4704-99C5-0D9E762FBE82}"/>
              </a:ext>
            </a:extLst>
          </p:cNvPr>
          <p:cNvSpPr>
            <a:spLocks noGrp="1"/>
          </p:cNvSpPr>
          <p:nvPr>
            <p:ph type="body" sz="quarter" idx="10" hasCustomPrompt="1"/>
          </p:nvPr>
        </p:nvSpPr>
        <p:spPr>
          <a:xfrm>
            <a:off x="180305" y="6516609"/>
            <a:ext cx="3086100" cy="26193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Kilde/bilde: (svart eller hvit tekst)</a:t>
            </a:r>
          </a:p>
        </p:txBody>
      </p:sp>
      <p:cxnSp>
        <p:nvCxnSpPr>
          <p:cNvPr id="15" name="Straight Connector 14">
            <a:extLst>
              <a:ext uri="{FF2B5EF4-FFF2-40B4-BE49-F238E27FC236}">
                <a16:creationId xmlns:a16="http://schemas.microsoft.com/office/drawing/2014/main" xmlns="" id="{3806EF8F-88DF-4C98-8345-DC5BE9440DBE}"/>
              </a:ext>
            </a:extLst>
          </p:cNvPr>
          <p:cNvCxnSpPr>
            <a:cxnSpLocks/>
          </p:cNvCxnSpPr>
          <p:nvPr userDrawn="1"/>
        </p:nvCxnSpPr>
        <p:spPr>
          <a:xfrm>
            <a:off x="4536900" y="2472159"/>
            <a:ext cx="4607101" cy="0"/>
          </a:xfrm>
          <a:prstGeom prst="line">
            <a:avLst/>
          </a:prstGeom>
          <a:ln w="28575">
            <a:solidFill>
              <a:srgbClr val="92D4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6535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are tek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xmlns="" id="{AF3FFE7C-7382-4204-ABB7-EECB1DB789B0}"/>
              </a:ext>
            </a:extLst>
          </p:cNvPr>
          <p:cNvSpPr>
            <a:spLocks noGrp="1"/>
          </p:cNvSpPr>
          <p:nvPr>
            <p:ph type="body" sz="quarter" idx="14"/>
          </p:nvPr>
        </p:nvSpPr>
        <p:spPr>
          <a:xfrm>
            <a:off x="1541168" y="2159000"/>
            <a:ext cx="5919359" cy="3708400"/>
          </a:xfrm>
        </p:spPr>
        <p:txBody>
          <a:bodyPr lIns="0">
            <a:normAutofit/>
          </a:bodyPr>
          <a:lstStyle>
            <a:lvl1pPr>
              <a:defRPr sz="2000">
                <a:latin typeface="+mj-lt"/>
              </a:defRPr>
            </a:lvl1pPr>
            <a:lvl2pPr marL="457200" indent="0">
              <a:buNone/>
              <a:defRPr sz="1800">
                <a:latin typeface="+mj-lt"/>
              </a:defRPr>
            </a:lvl2pPr>
            <a:lvl3pPr>
              <a:defRPr sz="1600">
                <a:latin typeface="+mj-lt"/>
              </a:defRPr>
            </a:lvl3pPr>
            <a:lvl4pPr>
              <a:defRPr sz="1400">
                <a:latin typeface="+mj-lt"/>
              </a:defRPr>
            </a:lvl4pPr>
            <a:lvl5pPr>
              <a:defRPr sz="1200">
                <a:latin typeface="+mj-lt"/>
              </a:defRPr>
            </a:lvl5pPr>
          </a:lstStyle>
          <a:p>
            <a:pPr lvl="0"/>
            <a:r>
              <a:rPr lang="en-US" dirty="0"/>
              <a:t>Edit Master text styles</a:t>
            </a:r>
          </a:p>
        </p:txBody>
      </p:sp>
      <p:sp>
        <p:nvSpPr>
          <p:cNvPr id="5" name="Text Placeholder 7">
            <a:extLst>
              <a:ext uri="{FF2B5EF4-FFF2-40B4-BE49-F238E27FC236}">
                <a16:creationId xmlns:a16="http://schemas.microsoft.com/office/drawing/2014/main" xmlns="" id="{57F36F7C-9BEB-460F-980E-1833DEBCA39D}"/>
              </a:ext>
            </a:extLst>
          </p:cNvPr>
          <p:cNvSpPr>
            <a:spLocks noGrp="1"/>
          </p:cNvSpPr>
          <p:nvPr>
            <p:ph type="body" sz="quarter" idx="11" hasCustomPrompt="1"/>
          </p:nvPr>
        </p:nvSpPr>
        <p:spPr>
          <a:xfrm>
            <a:off x="180304" y="6485834"/>
            <a:ext cx="3005138" cy="323486"/>
          </a:xfrm>
        </p:spPr>
        <p:txBody>
          <a:bodyPr anchor="b">
            <a:normAutofit/>
          </a:bodyPr>
          <a:lstStyle>
            <a:lvl1pPr marL="0" indent="0">
              <a:buNone/>
              <a:defRPr sz="1400"/>
            </a:lvl1pPr>
          </a:lstStyle>
          <a:p>
            <a:pPr lvl="0"/>
            <a:r>
              <a:rPr lang="nb-NO" dirty="0"/>
              <a:t>Kilde/bilde: (svart eller hvit tekst)</a:t>
            </a:r>
          </a:p>
        </p:txBody>
      </p:sp>
      <p:sp>
        <p:nvSpPr>
          <p:cNvPr id="8" name="Text Placeholder 6">
            <a:extLst>
              <a:ext uri="{FF2B5EF4-FFF2-40B4-BE49-F238E27FC236}">
                <a16:creationId xmlns:a16="http://schemas.microsoft.com/office/drawing/2014/main" xmlns="" id="{416DACCD-7F8C-4A5B-ADA4-DE55544457E2}"/>
              </a:ext>
            </a:extLst>
          </p:cNvPr>
          <p:cNvSpPr>
            <a:spLocks noGrp="1"/>
          </p:cNvSpPr>
          <p:nvPr>
            <p:ph type="body" sz="quarter" idx="15" hasCustomPrompt="1"/>
          </p:nvPr>
        </p:nvSpPr>
        <p:spPr>
          <a:xfrm>
            <a:off x="1540669" y="571962"/>
            <a:ext cx="5919788" cy="1422399"/>
          </a:xfrm>
        </p:spPr>
        <p:txBody>
          <a:bodyPr lIns="0" anchor="b">
            <a:normAutofit/>
          </a:bodyPr>
          <a:lstStyle>
            <a:lvl1pPr marL="0" indent="0">
              <a:buNone/>
              <a:defRPr sz="3200">
                <a:latin typeface="Century Gothic" panose="020B0502020202020204" pitchFamily="34" charset="0"/>
              </a:defRPr>
            </a:lvl1pPr>
          </a:lstStyle>
          <a:p>
            <a:pPr lvl="0"/>
            <a:r>
              <a:rPr lang="nb-NO" dirty="0"/>
              <a:t>Overskrift</a:t>
            </a:r>
          </a:p>
        </p:txBody>
      </p:sp>
      <p:cxnSp>
        <p:nvCxnSpPr>
          <p:cNvPr id="7" name="Straight Connector 6">
            <a:extLst>
              <a:ext uri="{FF2B5EF4-FFF2-40B4-BE49-F238E27FC236}">
                <a16:creationId xmlns:a16="http://schemas.microsoft.com/office/drawing/2014/main" xmlns="" id="{06575FE6-5C7A-40B9-8B93-B66D42DD11EB}"/>
              </a:ext>
            </a:extLst>
          </p:cNvPr>
          <p:cNvCxnSpPr>
            <a:cxnSpLocks/>
          </p:cNvCxnSpPr>
          <p:nvPr userDrawn="1"/>
        </p:nvCxnSpPr>
        <p:spPr>
          <a:xfrm>
            <a:off x="1540669" y="2019806"/>
            <a:ext cx="7603331" cy="0"/>
          </a:xfrm>
          <a:prstGeom prst="line">
            <a:avLst/>
          </a:prstGeom>
          <a:ln w="28575">
            <a:solidFill>
              <a:srgbClr val="92D4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1629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C41AB53A-32D4-4599-A1E5-1AF784D008E7}" type="datetimeFigureOut">
              <a:rPr lang="nb-NO" smtClean="0"/>
              <a:t>21.09.2017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5A4A0DA-37D5-4C22-98BE-CE96F5E9350B}" type="slidenum">
              <a:rPr lang="nb-NO" smtClean="0"/>
              <a:t>‹#›</a:t>
            </a:fld>
            <a:endParaRPr lang="nb-NO"/>
          </a:p>
        </p:txBody>
      </p:sp>
    </p:spTree>
    <p:extLst>
      <p:ext uri="{BB962C8B-B14F-4D97-AF65-F5344CB8AC3E}">
        <p14:creationId xmlns:p14="http://schemas.microsoft.com/office/powerpoint/2010/main" val="2741336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C41AB53A-32D4-4599-A1E5-1AF784D008E7}" type="datetimeFigureOut">
              <a:rPr lang="nb-NO" smtClean="0"/>
              <a:t>21.09.2017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5A4A0DA-37D5-4C22-98BE-CE96F5E9350B}" type="slidenum">
              <a:rPr lang="nb-NO" smtClean="0"/>
              <a:t>‹#›</a:t>
            </a:fld>
            <a:endParaRPr lang="nb-NO"/>
          </a:p>
        </p:txBody>
      </p:sp>
    </p:spTree>
    <p:extLst>
      <p:ext uri="{BB962C8B-B14F-4D97-AF65-F5344CB8AC3E}">
        <p14:creationId xmlns:p14="http://schemas.microsoft.com/office/powerpoint/2010/main" val="656224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C41AB53A-32D4-4599-A1E5-1AF784D008E7}" type="datetimeFigureOut">
              <a:rPr lang="nb-NO" smtClean="0"/>
              <a:t>21.09.2017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F5A4A0DA-37D5-4C22-98BE-CE96F5E9350B}" type="slidenum">
              <a:rPr lang="nb-NO" smtClean="0"/>
              <a:t>‹#›</a:t>
            </a:fld>
            <a:endParaRPr lang="nb-NO"/>
          </a:p>
        </p:txBody>
      </p:sp>
    </p:spTree>
    <p:extLst>
      <p:ext uri="{BB962C8B-B14F-4D97-AF65-F5344CB8AC3E}">
        <p14:creationId xmlns:p14="http://schemas.microsoft.com/office/powerpoint/2010/main" val="37523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C41AB53A-32D4-4599-A1E5-1AF784D008E7}" type="datetimeFigureOut">
              <a:rPr lang="nb-NO" smtClean="0"/>
              <a:t>21.09.2017</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F5A4A0DA-37D5-4C22-98BE-CE96F5E9350B}" type="slidenum">
              <a:rPr lang="nb-NO" smtClean="0"/>
              <a:t>‹#›</a:t>
            </a:fld>
            <a:endParaRPr lang="nb-NO"/>
          </a:p>
        </p:txBody>
      </p:sp>
    </p:spTree>
    <p:extLst>
      <p:ext uri="{BB962C8B-B14F-4D97-AF65-F5344CB8AC3E}">
        <p14:creationId xmlns:p14="http://schemas.microsoft.com/office/powerpoint/2010/main" val="2850838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C41AB53A-32D4-4599-A1E5-1AF784D008E7}" type="datetimeFigureOut">
              <a:rPr lang="nb-NO" smtClean="0"/>
              <a:t>21.09.2017</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F5A4A0DA-37D5-4C22-98BE-CE96F5E9350B}" type="slidenum">
              <a:rPr lang="nb-NO" smtClean="0"/>
              <a:t>‹#›</a:t>
            </a:fld>
            <a:endParaRPr lang="nb-NO"/>
          </a:p>
        </p:txBody>
      </p:sp>
    </p:spTree>
    <p:extLst>
      <p:ext uri="{BB962C8B-B14F-4D97-AF65-F5344CB8AC3E}">
        <p14:creationId xmlns:p14="http://schemas.microsoft.com/office/powerpoint/2010/main" val="1079426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C41AB53A-32D4-4599-A1E5-1AF784D008E7}" type="datetimeFigureOut">
              <a:rPr lang="nb-NO" smtClean="0"/>
              <a:t>21.09.2017</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F5A4A0DA-37D5-4C22-98BE-CE96F5E9350B}" type="slidenum">
              <a:rPr lang="nb-NO" smtClean="0"/>
              <a:t>‹#›</a:t>
            </a:fld>
            <a:endParaRPr lang="nb-NO"/>
          </a:p>
        </p:txBody>
      </p:sp>
    </p:spTree>
    <p:extLst>
      <p:ext uri="{BB962C8B-B14F-4D97-AF65-F5344CB8AC3E}">
        <p14:creationId xmlns:p14="http://schemas.microsoft.com/office/powerpoint/2010/main" val="3445115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C41AB53A-32D4-4599-A1E5-1AF784D008E7}" type="datetimeFigureOut">
              <a:rPr lang="nb-NO" smtClean="0"/>
              <a:t>21.09.2017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F5A4A0DA-37D5-4C22-98BE-CE96F5E9350B}" type="slidenum">
              <a:rPr lang="nb-NO" smtClean="0"/>
              <a:t>‹#›</a:t>
            </a:fld>
            <a:endParaRPr lang="nb-NO"/>
          </a:p>
        </p:txBody>
      </p:sp>
    </p:spTree>
    <p:extLst>
      <p:ext uri="{BB962C8B-B14F-4D97-AF65-F5344CB8AC3E}">
        <p14:creationId xmlns:p14="http://schemas.microsoft.com/office/powerpoint/2010/main" val="38223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C41AB53A-32D4-4599-A1E5-1AF784D008E7}" type="datetimeFigureOut">
              <a:rPr lang="nb-NO" smtClean="0"/>
              <a:t>21.09.2017</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F5A4A0DA-37D5-4C22-98BE-CE96F5E9350B}" type="slidenum">
              <a:rPr lang="nb-NO" smtClean="0"/>
              <a:t>‹#›</a:t>
            </a:fld>
            <a:endParaRPr lang="nb-NO"/>
          </a:p>
        </p:txBody>
      </p:sp>
    </p:spTree>
    <p:extLst>
      <p:ext uri="{BB962C8B-B14F-4D97-AF65-F5344CB8AC3E}">
        <p14:creationId xmlns:p14="http://schemas.microsoft.com/office/powerpoint/2010/main" val="3245053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1AB53A-32D4-4599-A1E5-1AF784D008E7}" type="datetimeFigureOut">
              <a:rPr lang="nb-NO" smtClean="0"/>
              <a:t>21.09.2017</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4A0DA-37D5-4C22-98BE-CE96F5E9350B}" type="slidenum">
              <a:rPr lang="nb-NO" smtClean="0"/>
              <a:t>‹#›</a:t>
            </a:fld>
            <a:endParaRPr lang="nb-NO"/>
          </a:p>
        </p:txBody>
      </p:sp>
    </p:spTree>
    <p:extLst>
      <p:ext uri="{BB962C8B-B14F-4D97-AF65-F5344CB8AC3E}">
        <p14:creationId xmlns:p14="http://schemas.microsoft.com/office/powerpoint/2010/main" val="1196441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hyperlink" Target="https://play.kahoot.it/#/?quizId=59c6824b-172e-43bc-9e74-1aa07b9ade3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7EDA88-053D-4CFE-A2E3-9607CDE9581D}"/>
              </a:ext>
            </a:extLst>
          </p:cNvPr>
          <p:cNvSpPr>
            <a:spLocks noGrp="1"/>
          </p:cNvSpPr>
          <p:nvPr>
            <p:ph type="ctrTitle"/>
          </p:nvPr>
        </p:nvSpPr>
        <p:spPr/>
        <p:txBody>
          <a:bodyPr/>
          <a:lstStyle/>
          <a:p>
            <a:r>
              <a:rPr lang="nb-NO" dirty="0"/>
              <a:t>Fremtiden er sikker</a:t>
            </a:r>
          </a:p>
        </p:txBody>
      </p:sp>
      <p:sp>
        <p:nvSpPr>
          <p:cNvPr id="3" name="Subtitle 2">
            <a:extLst>
              <a:ext uri="{FF2B5EF4-FFF2-40B4-BE49-F238E27FC236}">
                <a16:creationId xmlns:a16="http://schemas.microsoft.com/office/drawing/2014/main" xmlns="" id="{9363DE6B-FA1A-430F-8F68-7653773FBDBC}"/>
              </a:ext>
            </a:extLst>
          </p:cNvPr>
          <p:cNvSpPr>
            <a:spLocks noGrp="1"/>
          </p:cNvSpPr>
          <p:nvPr>
            <p:ph type="subTitle" idx="1"/>
          </p:nvPr>
        </p:nvSpPr>
        <p:spPr/>
        <p:txBody>
          <a:bodyPr>
            <a:normAutofit/>
          </a:bodyPr>
          <a:lstStyle/>
          <a:p>
            <a:r>
              <a:rPr lang="nb-NO" dirty="0"/>
              <a:t>Sikkerhet en grunnstein for å sikre fortsatt verdiskapning og et robust digitalt samfunn</a:t>
            </a:r>
          </a:p>
        </p:txBody>
      </p:sp>
      <p:sp>
        <p:nvSpPr>
          <p:cNvPr id="4" name="Text Placeholder 3">
            <a:extLst>
              <a:ext uri="{FF2B5EF4-FFF2-40B4-BE49-F238E27FC236}">
                <a16:creationId xmlns:a16="http://schemas.microsoft.com/office/drawing/2014/main" xmlns="" id="{D882FE5C-1874-4B4A-828A-5F9DAF2F24AA}"/>
              </a:ext>
            </a:extLst>
          </p:cNvPr>
          <p:cNvSpPr>
            <a:spLocks noGrp="1"/>
          </p:cNvSpPr>
          <p:nvPr>
            <p:ph type="body" sz="quarter" idx="10"/>
          </p:nvPr>
        </p:nvSpPr>
        <p:spPr/>
        <p:txBody>
          <a:bodyPr>
            <a:normAutofit fontScale="92500" lnSpcReduction="10000"/>
          </a:bodyPr>
          <a:lstStyle/>
          <a:p>
            <a:r>
              <a:rPr lang="nb-NO" dirty="0"/>
              <a:t>Nasjonal sikkerhetsmåned</a:t>
            </a:r>
          </a:p>
        </p:txBody>
      </p:sp>
    </p:spTree>
    <p:extLst>
      <p:ext uri="{BB962C8B-B14F-4D97-AF65-F5344CB8AC3E}">
        <p14:creationId xmlns:p14="http://schemas.microsoft.com/office/powerpoint/2010/main" val="2485261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AD33FDA-2D7A-49AC-922A-090604ABFF4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47800" y="0"/>
            <a:ext cx="6249316" cy="6520662"/>
          </a:xfrm>
          <a:prstGeom prst="rect">
            <a:avLst/>
          </a:prstGeom>
        </p:spPr>
      </p:pic>
    </p:spTree>
    <p:extLst>
      <p:ext uri="{BB962C8B-B14F-4D97-AF65-F5344CB8AC3E}">
        <p14:creationId xmlns:p14="http://schemas.microsoft.com/office/powerpoint/2010/main" val="273365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xmlns="" id="{3A186A8B-2081-40D4-A5F4-17B06F835563}"/>
              </a:ext>
            </a:extLst>
          </p:cNvPr>
          <p:cNvSpPr txBox="1">
            <a:spLocks/>
          </p:cNvSpPr>
          <p:nvPr/>
        </p:nvSpPr>
        <p:spPr>
          <a:xfrm>
            <a:off x="4536900" y="504771"/>
            <a:ext cx="798939" cy="1761400"/>
          </a:xfrm>
          <a:prstGeom prst="rect">
            <a:avLst/>
          </a:prstGeom>
          <a:noFill/>
          <a:effectLst>
            <a:reflection endPos="0" dir="5400000" sy="-100000" algn="bl" rotWithShape="0"/>
          </a:effectLst>
        </p:spPr>
        <p:txBody>
          <a:bodyPr vert="horz" lIns="91440" tIns="45720" rIns="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sz="15000" b="1" dirty="0">
                <a:solidFill>
                  <a:srgbClr val="92D400">
                    <a:alpha val="50000"/>
                  </a:srgbClr>
                </a:solidFill>
                <a:latin typeface="Century Gothic" panose="020B0502020202020204" pitchFamily="34" charset="0"/>
              </a:rPr>
              <a:t>«</a:t>
            </a:r>
          </a:p>
        </p:txBody>
      </p:sp>
      <p:sp>
        <p:nvSpPr>
          <p:cNvPr id="2" name="Title 1">
            <a:extLst>
              <a:ext uri="{FF2B5EF4-FFF2-40B4-BE49-F238E27FC236}">
                <a16:creationId xmlns:a16="http://schemas.microsoft.com/office/drawing/2014/main" xmlns="" id="{323085F2-FBA1-49FE-845D-8B67523FEFEC}"/>
              </a:ext>
            </a:extLst>
          </p:cNvPr>
          <p:cNvSpPr>
            <a:spLocks noGrp="1"/>
          </p:cNvSpPr>
          <p:nvPr>
            <p:ph type="title"/>
          </p:nvPr>
        </p:nvSpPr>
        <p:spPr/>
        <p:txBody>
          <a:bodyPr/>
          <a:lstStyle/>
          <a:p>
            <a:r>
              <a:rPr lang="nb-NO" dirty="0"/>
              <a:t>Digital sikkerhetskultur</a:t>
            </a:r>
          </a:p>
        </p:txBody>
      </p:sp>
      <p:pic>
        <p:nvPicPr>
          <p:cNvPr id="7" name="Picture Placeholder 6">
            <a:extLst>
              <a:ext uri="{FF2B5EF4-FFF2-40B4-BE49-F238E27FC236}">
                <a16:creationId xmlns:a16="http://schemas.microsoft.com/office/drawing/2014/main" xmlns="" id="{C6099201-C311-4221-B052-8D578530893D}"/>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a:ext>
            </a:extLst>
          </a:blip>
          <a:srcRect/>
          <a:stretch/>
        </p:blipFill>
        <p:spPr>
          <a:xfrm>
            <a:off x="0" y="0"/>
            <a:ext cx="4193931" cy="6858000"/>
          </a:xfrm>
        </p:spPr>
      </p:pic>
      <p:sp>
        <p:nvSpPr>
          <p:cNvPr id="4" name="Text Placeholder 3">
            <a:extLst>
              <a:ext uri="{FF2B5EF4-FFF2-40B4-BE49-F238E27FC236}">
                <a16:creationId xmlns:a16="http://schemas.microsoft.com/office/drawing/2014/main" xmlns="" id="{4A0043D1-CF87-4829-A0A2-E1E7A6EE0EFE}"/>
              </a:ext>
            </a:extLst>
          </p:cNvPr>
          <p:cNvSpPr>
            <a:spLocks noGrp="1"/>
          </p:cNvSpPr>
          <p:nvPr>
            <p:ph type="body" sz="quarter" idx="14"/>
          </p:nvPr>
        </p:nvSpPr>
        <p:spPr/>
        <p:txBody>
          <a:bodyPr/>
          <a:lstStyle/>
          <a:p>
            <a:pPr marL="0" indent="0">
              <a:buNone/>
            </a:pPr>
            <a:r>
              <a:rPr lang="nb-NO" dirty="0"/>
              <a:t>Sikkerhetskulturen er en del av organisasjonskulturen, og handler derfor om hvilke verdier som ligger til grunn for den enkeltes valg for håndtering av informasjon og systemer. Sikkerhetskultur er dermed den felles oppfattelsen virksomheten har som har positive eller negative konsekvenser for informasjonssikkerheten</a:t>
            </a:r>
          </a:p>
          <a:p>
            <a:pPr marL="0" indent="0">
              <a:buNone/>
            </a:pPr>
            <a:r>
              <a:rPr lang="nb-NO" dirty="0"/>
              <a:t>–</a:t>
            </a:r>
            <a:r>
              <a:rPr lang="nb-NO" dirty="0" err="1"/>
              <a:t>Difi</a:t>
            </a:r>
            <a:endParaRPr lang="nb-NO" dirty="0"/>
          </a:p>
        </p:txBody>
      </p:sp>
      <p:sp>
        <p:nvSpPr>
          <p:cNvPr id="9" name="Text Placeholder 52">
            <a:extLst>
              <a:ext uri="{FF2B5EF4-FFF2-40B4-BE49-F238E27FC236}">
                <a16:creationId xmlns:a16="http://schemas.microsoft.com/office/drawing/2014/main" xmlns="" id="{48B0543F-5147-4FF5-A00A-1B082A9B1F08}"/>
              </a:ext>
            </a:extLst>
          </p:cNvPr>
          <p:cNvSpPr>
            <a:spLocks noGrp="1"/>
          </p:cNvSpPr>
          <p:nvPr>
            <p:ph type="body" sz="quarter" idx="10"/>
          </p:nvPr>
        </p:nvSpPr>
        <p:spPr/>
        <p:txBody>
          <a:bodyPr>
            <a:normAutofit fontScale="92500" lnSpcReduction="10000"/>
          </a:bodyPr>
          <a:lstStyle/>
          <a:p>
            <a:r>
              <a:rPr lang="nb-NO"/>
              <a:t>Bilde: Maria Nyheim</a:t>
            </a:r>
            <a:endParaRPr lang="nb-NO" dirty="0"/>
          </a:p>
        </p:txBody>
      </p:sp>
    </p:spTree>
    <p:extLst>
      <p:ext uri="{BB962C8B-B14F-4D97-AF65-F5344CB8AC3E}">
        <p14:creationId xmlns:p14="http://schemas.microsoft.com/office/powerpoint/2010/main" val="2299886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6E60835B-7646-4F3F-9755-886D3F61C48D}"/>
              </a:ext>
            </a:extLst>
          </p:cNvPr>
          <p:cNvSpPr>
            <a:spLocks noGrp="1"/>
          </p:cNvSpPr>
          <p:nvPr>
            <p:ph type="body" sz="quarter" idx="10"/>
          </p:nvPr>
        </p:nvSpPr>
        <p:spPr/>
        <p:txBody>
          <a:bodyPr>
            <a:normAutofit fontScale="92500" lnSpcReduction="10000"/>
          </a:bodyPr>
          <a:lstStyle/>
          <a:p>
            <a:r>
              <a:rPr lang="en-US" dirty="0" err="1"/>
              <a:t>Nasjonal</a:t>
            </a:r>
            <a:r>
              <a:rPr lang="en-US" dirty="0"/>
              <a:t> </a:t>
            </a:r>
            <a:r>
              <a:rPr lang="en-US" dirty="0" err="1"/>
              <a:t>sikkerhetsmåned</a:t>
            </a:r>
            <a:endParaRPr lang="nb-NO" dirty="0"/>
          </a:p>
        </p:txBody>
      </p:sp>
      <p:pic>
        <p:nvPicPr>
          <p:cNvPr id="3" name="Picture 2">
            <a:extLst>
              <a:ext uri="{FF2B5EF4-FFF2-40B4-BE49-F238E27FC236}">
                <a16:creationId xmlns:a16="http://schemas.microsoft.com/office/drawing/2014/main" xmlns="" id="{E048C561-C337-4E03-A164-1E83DE48784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00300" y="188862"/>
            <a:ext cx="4316909" cy="6475708"/>
          </a:xfrm>
          <a:prstGeom prst="rect">
            <a:avLst/>
          </a:prstGeom>
        </p:spPr>
      </p:pic>
    </p:spTree>
    <p:extLst>
      <p:ext uri="{BB962C8B-B14F-4D97-AF65-F5344CB8AC3E}">
        <p14:creationId xmlns:p14="http://schemas.microsoft.com/office/powerpoint/2010/main" val="2665290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5CCCC5-8827-453A-A1F1-98F896B3DFA1}"/>
              </a:ext>
            </a:extLst>
          </p:cNvPr>
          <p:cNvSpPr>
            <a:spLocks noGrp="1"/>
          </p:cNvSpPr>
          <p:nvPr>
            <p:ph type="title"/>
          </p:nvPr>
        </p:nvSpPr>
        <p:spPr/>
        <p:txBody>
          <a:bodyPr/>
          <a:lstStyle/>
          <a:p>
            <a:r>
              <a:rPr lang="nb-NO"/>
              <a:t>Hva kan de ansatte </a:t>
            </a:r>
            <a:br>
              <a:rPr lang="nb-NO"/>
            </a:br>
            <a:r>
              <a:rPr lang="nb-NO"/>
              <a:t>forvente av sin leder?</a:t>
            </a:r>
            <a:endParaRPr lang="nb-NO" dirty="0"/>
          </a:p>
        </p:txBody>
      </p:sp>
      <p:sp>
        <p:nvSpPr>
          <p:cNvPr id="4" name="Text Placeholder 3">
            <a:extLst>
              <a:ext uri="{FF2B5EF4-FFF2-40B4-BE49-F238E27FC236}">
                <a16:creationId xmlns:a16="http://schemas.microsoft.com/office/drawing/2014/main" xmlns="" id="{3A62EA2F-73EE-47A4-B513-95053844D36B}"/>
              </a:ext>
            </a:extLst>
          </p:cNvPr>
          <p:cNvSpPr>
            <a:spLocks noGrp="1"/>
          </p:cNvSpPr>
          <p:nvPr>
            <p:ph type="body" sz="quarter" idx="14"/>
          </p:nvPr>
        </p:nvSpPr>
        <p:spPr/>
        <p:txBody>
          <a:bodyPr>
            <a:normAutofit fontScale="85000" lnSpcReduction="10000"/>
          </a:bodyPr>
          <a:lstStyle/>
          <a:p>
            <a:r>
              <a:rPr lang="nb-NO" dirty="0"/>
              <a:t>Informasjonssikkerheten i virksomheten er lederens ansvar. Lederen bør ha nødvendig kompetanse.</a:t>
            </a:r>
          </a:p>
          <a:p>
            <a:r>
              <a:rPr lang="nb-NO" dirty="0"/>
              <a:t>Lederen bør sørge for en kontinuerlig utvikling av kulturen i virksomheten, og sørge for at den bidrar til at virksomheten når sine mål.</a:t>
            </a:r>
          </a:p>
          <a:p>
            <a:r>
              <a:rPr lang="nb-NO" dirty="0"/>
              <a:t>Lederen bør sørge for at de ansatte får nødvendig opplæring, slik at de blir i stand til å ta sikre valg på arbeidsplassen. </a:t>
            </a:r>
          </a:p>
          <a:p>
            <a:r>
              <a:rPr lang="nb-NO" dirty="0"/>
              <a:t>Lederen bør bruke styringssystemer for informasjonssikkerhet for å koordinere innsatsen.</a:t>
            </a:r>
          </a:p>
          <a:p>
            <a:r>
              <a:rPr lang="nb-NO" dirty="0"/>
              <a:t>Lederen bør være et godt forbilde.</a:t>
            </a:r>
          </a:p>
        </p:txBody>
      </p:sp>
      <p:pic>
        <p:nvPicPr>
          <p:cNvPr id="9" name="Picture 8">
            <a:extLst>
              <a:ext uri="{FF2B5EF4-FFF2-40B4-BE49-F238E27FC236}">
                <a16:creationId xmlns:a16="http://schemas.microsoft.com/office/drawing/2014/main" xmlns="" id="{655D3099-564D-4CF5-86C7-490D7E0DD2E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1053" y="1656678"/>
            <a:ext cx="3885953" cy="3221915"/>
          </a:xfrm>
          <a:prstGeom prst="rect">
            <a:avLst/>
          </a:prstGeom>
        </p:spPr>
      </p:pic>
      <p:sp>
        <p:nvSpPr>
          <p:cNvPr id="3" name="Plassholder for tekst 2"/>
          <p:cNvSpPr>
            <a:spLocks noGrp="1"/>
          </p:cNvSpPr>
          <p:nvPr>
            <p:ph type="body" sz="quarter" idx="10"/>
          </p:nvPr>
        </p:nvSpPr>
        <p:spPr/>
        <p:txBody>
          <a:bodyPr>
            <a:normAutofit fontScale="92500" lnSpcReduction="10000"/>
          </a:bodyPr>
          <a:lstStyle/>
          <a:p>
            <a:r>
              <a:rPr lang="nb-NO" dirty="0"/>
              <a:t>Bilde: </a:t>
            </a:r>
            <a:r>
              <a:rPr lang="nb-NO" dirty="0" err="1"/>
              <a:t>Colourbox</a:t>
            </a:r>
            <a:endParaRPr lang="nb-NO" dirty="0"/>
          </a:p>
        </p:txBody>
      </p:sp>
    </p:spTree>
    <p:extLst>
      <p:ext uri="{BB962C8B-B14F-4D97-AF65-F5344CB8AC3E}">
        <p14:creationId xmlns:p14="http://schemas.microsoft.com/office/powerpoint/2010/main" val="2244842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842EAF-E3D4-4973-8CB5-785E8B22693B}"/>
              </a:ext>
            </a:extLst>
          </p:cNvPr>
          <p:cNvSpPr>
            <a:spLocks noGrp="1"/>
          </p:cNvSpPr>
          <p:nvPr>
            <p:ph type="title"/>
          </p:nvPr>
        </p:nvSpPr>
        <p:spPr/>
        <p:txBody>
          <a:bodyPr/>
          <a:lstStyle/>
          <a:p>
            <a:r>
              <a:rPr lang="nb-NO"/>
              <a:t>Hva kan din leder </a:t>
            </a:r>
            <a:br>
              <a:rPr lang="nb-NO"/>
            </a:br>
            <a:r>
              <a:rPr lang="nb-NO"/>
              <a:t>forvente av deg?</a:t>
            </a:r>
            <a:endParaRPr lang="nb-NO" dirty="0"/>
          </a:p>
        </p:txBody>
      </p:sp>
      <p:sp>
        <p:nvSpPr>
          <p:cNvPr id="4" name="Text Placeholder 3">
            <a:extLst>
              <a:ext uri="{FF2B5EF4-FFF2-40B4-BE49-F238E27FC236}">
                <a16:creationId xmlns:a16="http://schemas.microsoft.com/office/drawing/2014/main" xmlns="" id="{FDF0F031-E630-4C12-A4EB-8B1239DAF0C9}"/>
              </a:ext>
            </a:extLst>
          </p:cNvPr>
          <p:cNvSpPr>
            <a:spLocks noGrp="1"/>
          </p:cNvSpPr>
          <p:nvPr>
            <p:ph type="body" sz="quarter" idx="14"/>
          </p:nvPr>
        </p:nvSpPr>
        <p:spPr/>
        <p:txBody>
          <a:bodyPr/>
          <a:lstStyle/>
          <a:p>
            <a:r>
              <a:rPr lang="nb-NO" dirty="0"/>
              <a:t>At du tar ansvar.</a:t>
            </a:r>
          </a:p>
          <a:p>
            <a:r>
              <a:rPr lang="nb-NO" dirty="0"/>
              <a:t>Følger regler og rutiner.</a:t>
            </a:r>
          </a:p>
          <a:p>
            <a:r>
              <a:rPr lang="nb-NO" dirty="0"/>
              <a:t>Melder fra om sikkerhetsbrudd.</a:t>
            </a:r>
          </a:p>
          <a:p>
            <a:r>
              <a:rPr lang="nb-NO" dirty="0"/>
              <a:t>Rapporterer om hendelser og trusler.</a:t>
            </a:r>
          </a:p>
          <a:p>
            <a:r>
              <a:rPr lang="nb-NO" dirty="0"/>
              <a:t>Selv sørger for at du får opplæring, eller søker opp informasjonen du trenger. </a:t>
            </a:r>
          </a:p>
          <a:p>
            <a:r>
              <a:rPr lang="nb-NO" dirty="0"/>
              <a:t>Vurderer risiko og tenker før du klikker.</a:t>
            </a:r>
          </a:p>
        </p:txBody>
      </p:sp>
      <p:pic>
        <p:nvPicPr>
          <p:cNvPr id="18" name="Picture 17">
            <a:extLst>
              <a:ext uri="{FF2B5EF4-FFF2-40B4-BE49-F238E27FC236}">
                <a16:creationId xmlns:a16="http://schemas.microsoft.com/office/drawing/2014/main" xmlns="" id="{3A78D67B-29E0-4130-AB2B-5AAD8E760C3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9477" y="1656677"/>
            <a:ext cx="3885953" cy="3221915"/>
          </a:xfrm>
          <a:prstGeom prst="rect">
            <a:avLst/>
          </a:prstGeom>
        </p:spPr>
      </p:pic>
      <p:sp>
        <p:nvSpPr>
          <p:cNvPr id="3" name="Plassholder for tekst 2"/>
          <p:cNvSpPr>
            <a:spLocks noGrp="1"/>
          </p:cNvSpPr>
          <p:nvPr>
            <p:ph type="body" sz="quarter" idx="10"/>
          </p:nvPr>
        </p:nvSpPr>
        <p:spPr/>
        <p:txBody>
          <a:bodyPr>
            <a:normAutofit fontScale="92500" lnSpcReduction="10000"/>
          </a:bodyPr>
          <a:lstStyle/>
          <a:p>
            <a:r>
              <a:rPr lang="nb-NO" dirty="0"/>
              <a:t>Bilde: </a:t>
            </a:r>
            <a:r>
              <a:rPr lang="nb-NO" dirty="0" err="1"/>
              <a:t>Colourbox</a:t>
            </a:r>
            <a:endParaRPr lang="nb-NO" dirty="0"/>
          </a:p>
        </p:txBody>
      </p:sp>
    </p:spTree>
    <p:extLst>
      <p:ext uri="{BB962C8B-B14F-4D97-AF65-F5344CB8AC3E}">
        <p14:creationId xmlns:p14="http://schemas.microsoft.com/office/powerpoint/2010/main" val="1916732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p:cNvSpPr>
            <a:spLocks noGrp="1"/>
          </p:cNvSpPr>
          <p:nvPr>
            <p:ph type="body" sz="quarter" idx="15"/>
          </p:nvPr>
        </p:nvSpPr>
        <p:spPr>
          <a:xfrm>
            <a:off x="1540669" y="571962"/>
            <a:ext cx="6513494" cy="1422399"/>
          </a:xfrm>
        </p:spPr>
        <p:txBody>
          <a:bodyPr/>
          <a:lstStyle/>
          <a:p>
            <a:r>
              <a:rPr lang="nb-NO" dirty="0">
                <a:solidFill>
                  <a:schemeClr val="bg1"/>
                </a:solidFill>
              </a:rPr>
              <a:t>Digitaliseringen har bare så vidt begynt!</a:t>
            </a:r>
          </a:p>
        </p:txBody>
      </p:sp>
      <p:sp>
        <p:nvSpPr>
          <p:cNvPr id="3" name="Plassholder for tekst 2"/>
          <p:cNvSpPr>
            <a:spLocks noGrp="1"/>
          </p:cNvSpPr>
          <p:nvPr>
            <p:ph type="body" sz="quarter" idx="11"/>
          </p:nvPr>
        </p:nvSpPr>
        <p:spPr/>
        <p:txBody>
          <a:bodyPr/>
          <a:lstStyle/>
          <a:p>
            <a:r>
              <a:rPr lang="nb-NO" dirty="0"/>
              <a:t>Bilde: </a:t>
            </a:r>
            <a:r>
              <a:rPr lang="nb-NO" dirty="0" err="1"/>
              <a:t>Colourbox</a:t>
            </a:r>
            <a:endParaRPr lang="nb-NO"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1014413"/>
            <a:ext cx="8658225" cy="482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097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dirty="0"/>
              <a:t>Digital oppdragelse</a:t>
            </a:r>
          </a:p>
        </p:txBody>
      </p:sp>
      <p:pic>
        <p:nvPicPr>
          <p:cNvPr id="2" name="Plassholder for bilde 1"/>
          <p:cNvPicPr>
            <a:picLocks noGrp="1" noChangeAspect="1"/>
          </p:cNvPicPr>
          <p:nvPr>
            <p:ph type="pic" sz="quarter" idx="13"/>
          </p:nvPr>
        </p:nvPicPr>
        <p:blipFill>
          <a:blip r:embed="rId3">
            <a:extLst>
              <a:ext uri="{28A0092B-C50C-407E-A947-70E740481C1C}">
                <a14:useLocalDpi xmlns:a14="http://schemas.microsoft.com/office/drawing/2010/main"/>
              </a:ext>
            </a:extLst>
          </a:blip>
          <a:srcRect/>
          <a:stretch>
            <a:fillRect/>
          </a:stretch>
        </p:blipFill>
        <p:spPr/>
      </p:pic>
      <p:sp>
        <p:nvSpPr>
          <p:cNvPr id="8" name="Plassholder for tekst 7"/>
          <p:cNvSpPr>
            <a:spLocks noGrp="1"/>
          </p:cNvSpPr>
          <p:nvPr>
            <p:ph type="body" sz="quarter" idx="14"/>
          </p:nvPr>
        </p:nvSpPr>
        <p:spPr/>
        <p:txBody>
          <a:bodyPr/>
          <a:lstStyle/>
          <a:p>
            <a:r>
              <a:rPr lang="nb-NO" dirty="0"/>
              <a:t>Det er viktig for foreldre å engasjere seg i barns liv, og mye av dette livet foregår digitalt. Spør barna om hvordan dagen deres har vært – også på nett!</a:t>
            </a:r>
          </a:p>
          <a:p>
            <a:endParaRPr lang="nb-NO" dirty="0"/>
          </a:p>
        </p:txBody>
      </p:sp>
      <p:sp>
        <p:nvSpPr>
          <p:cNvPr id="7" name="Text Placeholder 52">
            <a:extLst>
              <a:ext uri="{FF2B5EF4-FFF2-40B4-BE49-F238E27FC236}">
                <a16:creationId xmlns:a16="http://schemas.microsoft.com/office/drawing/2014/main" xmlns="" id="{48B0543F-5147-4FF5-A00A-1B082A9B1F08}"/>
              </a:ext>
            </a:extLst>
          </p:cNvPr>
          <p:cNvSpPr>
            <a:spLocks noGrp="1"/>
          </p:cNvSpPr>
          <p:nvPr>
            <p:ph type="body" sz="quarter" idx="10"/>
          </p:nvPr>
        </p:nvSpPr>
        <p:spPr/>
        <p:txBody>
          <a:bodyPr>
            <a:normAutofit fontScale="92500" lnSpcReduction="10000"/>
          </a:bodyPr>
          <a:lstStyle/>
          <a:p>
            <a:r>
              <a:rPr lang="nb-NO"/>
              <a:t>Bilde: Maria Nyheim</a:t>
            </a:r>
            <a:endParaRPr lang="nb-NO" dirty="0"/>
          </a:p>
        </p:txBody>
      </p:sp>
    </p:spTree>
    <p:extLst>
      <p:ext uri="{BB962C8B-B14F-4D97-AF65-F5344CB8AC3E}">
        <p14:creationId xmlns:p14="http://schemas.microsoft.com/office/powerpoint/2010/main" val="1414097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Delta på din mobil: </a:t>
            </a:r>
            <a:r>
              <a:rPr lang="nb-NO" dirty="0" err="1"/>
              <a:t>Kahoot.it</a:t>
            </a:r>
            <a:endParaRPr lang="nb-NO" dirty="0"/>
          </a:p>
        </p:txBody>
      </p:sp>
      <p:pic>
        <p:nvPicPr>
          <p:cNvPr id="6" name="Plassholder for bilde 5"/>
          <p:cNvPicPr>
            <a:picLocks noGrp="1" noChangeAspect="1"/>
          </p:cNvPicPr>
          <p:nvPr>
            <p:ph type="pic" sz="quarter" idx="13"/>
          </p:nvPr>
        </p:nvPicPr>
        <p:blipFill>
          <a:blip r:embed="rId3">
            <a:extLst>
              <a:ext uri="{28A0092B-C50C-407E-A947-70E740481C1C}">
                <a14:useLocalDpi xmlns:a14="http://schemas.microsoft.com/office/drawing/2010/main"/>
              </a:ext>
            </a:extLst>
          </a:blip>
          <a:srcRect/>
          <a:stretch>
            <a:fillRect/>
          </a:stretch>
        </p:blipFill>
        <p:spPr/>
      </p:pic>
      <p:sp>
        <p:nvSpPr>
          <p:cNvPr id="4" name="Plassholder for tekst 3"/>
          <p:cNvSpPr>
            <a:spLocks noGrp="1"/>
          </p:cNvSpPr>
          <p:nvPr>
            <p:ph type="body" sz="quarter" idx="14"/>
          </p:nvPr>
        </p:nvSpPr>
        <p:spPr/>
        <p:txBody>
          <a:bodyPr>
            <a:normAutofit fontScale="92500" lnSpcReduction="10000"/>
          </a:bodyPr>
          <a:lstStyle/>
          <a:p>
            <a:r>
              <a:rPr lang="nb-NO" sz="2300" b="1" dirty="0">
                <a:solidFill>
                  <a:srgbClr val="92D400"/>
                </a:solidFill>
                <a:hlinkClick r:id="rId4"/>
              </a:rPr>
              <a:t>Spill Kahoot!</a:t>
            </a:r>
            <a:endParaRPr lang="nb-NO" sz="2300" b="1" dirty="0">
              <a:solidFill>
                <a:srgbClr val="92D400"/>
              </a:solidFill>
            </a:endParaRPr>
          </a:p>
          <a:p>
            <a:endParaRPr lang="nb-NO" dirty="0"/>
          </a:p>
          <a:p>
            <a:r>
              <a:rPr lang="nb-NO" dirty="0"/>
              <a:t>Spørsmålene vil dukke opp på storskjermen.</a:t>
            </a:r>
          </a:p>
          <a:p>
            <a:r>
              <a:rPr lang="nb-NO" dirty="0"/>
              <a:t>Alle deltar med sin smarttelefon:</a:t>
            </a:r>
          </a:p>
          <a:p>
            <a:r>
              <a:rPr lang="nb-NO" dirty="0"/>
              <a:t>1. Gå inn på kahoot.it i nettleseren på mobilen .</a:t>
            </a:r>
          </a:p>
          <a:p>
            <a:r>
              <a:rPr lang="nb-NO" dirty="0"/>
              <a:t>2. Tast inn Game PIN som du ser på storskjermen.</a:t>
            </a:r>
          </a:p>
          <a:p>
            <a:r>
              <a:rPr lang="nb-NO" dirty="0"/>
              <a:t>3. Velg et kallenavn.</a:t>
            </a:r>
          </a:p>
          <a:p>
            <a:r>
              <a:rPr lang="nb-NO" dirty="0"/>
              <a:t>Lykke til!</a:t>
            </a:r>
          </a:p>
        </p:txBody>
      </p:sp>
    </p:spTree>
    <p:extLst>
      <p:ext uri="{BB962C8B-B14F-4D97-AF65-F5344CB8AC3E}">
        <p14:creationId xmlns:p14="http://schemas.microsoft.com/office/powerpoint/2010/main" val="255016260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1313</Words>
  <Application>Microsoft Office PowerPoint</Application>
  <PresentationFormat>Skjermfremvisning (4:3)</PresentationFormat>
  <Paragraphs>127</Paragraphs>
  <Slides>9</Slides>
  <Notes>9</Notes>
  <HiddenSlides>0</HiddenSlides>
  <MMClips>0</MMClips>
  <ScaleCrop>false</ScaleCrop>
  <HeadingPairs>
    <vt:vector size="4" baseType="variant">
      <vt:variant>
        <vt:lpstr>Tema</vt:lpstr>
      </vt:variant>
      <vt:variant>
        <vt:i4>1</vt:i4>
      </vt:variant>
      <vt:variant>
        <vt:lpstr>Lysbildetitler</vt:lpstr>
      </vt:variant>
      <vt:variant>
        <vt:i4>9</vt:i4>
      </vt:variant>
    </vt:vector>
  </HeadingPairs>
  <TitlesOfParts>
    <vt:vector size="10" baseType="lpstr">
      <vt:lpstr>Office-tema</vt:lpstr>
      <vt:lpstr>Fremtiden er sikker</vt:lpstr>
      <vt:lpstr>PowerPoint-presentasjon</vt:lpstr>
      <vt:lpstr>Digital sikkerhetskultur</vt:lpstr>
      <vt:lpstr>PowerPoint-presentasjon</vt:lpstr>
      <vt:lpstr>Hva kan de ansatte  forvente av sin leder?</vt:lpstr>
      <vt:lpstr>Hva kan din leder  forvente av deg?</vt:lpstr>
      <vt:lpstr>PowerPoint-presentasjon</vt:lpstr>
      <vt:lpstr>Digital oppdragelse</vt:lpstr>
      <vt:lpstr>Delta på din mobil: Kahoot.it</vt:lpstr>
    </vt:vector>
  </TitlesOfParts>
  <Company>Harstad kommune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Fremtiden er sikker</dc:title>
  <dc:creator>Birgitte Hangeland</dc:creator>
  <cp:lastModifiedBy>Birgitte Hangeland</cp:lastModifiedBy>
  <cp:revision>1</cp:revision>
  <dcterms:created xsi:type="dcterms:W3CDTF">2017-09-21T09:27:31Z</dcterms:created>
  <dcterms:modified xsi:type="dcterms:W3CDTF">2017-09-21T09:28:27Z</dcterms:modified>
</cp:coreProperties>
</file>