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1" r:id="rId2"/>
    <p:sldId id="273" r:id="rId3"/>
    <p:sldId id="296" r:id="rId4"/>
    <p:sldId id="274" r:id="rId5"/>
    <p:sldId id="275" r:id="rId6"/>
    <p:sldId id="316" r:id="rId7"/>
    <p:sldId id="277" r:id="rId8"/>
    <p:sldId id="297" r:id="rId9"/>
    <p:sldId id="298" r:id="rId10"/>
    <p:sldId id="299" r:id="rId11"/>
    <p:sldId id="304" r:id="rId12"/>
    <p:sldId id="272" r:id="rId13"/>
    <p:sldId id="308" r:id="rId14"/>
    <p:sldId id="295" r:id="rId15"/>
    <p:sldId id="306" r:id="rId16"/>
    <p:sldId id="309" r:id="rId17"/>
    <p:sldId id="305" r:id="rId18"/>
    <p:sldId id="313" r:id="rId19"/>
    <p:sldId id="314" r:id="rId20"/>
    <p:sldId id="310" r:id="rId21"/>
    <p:sldId id="311" r:id="rId22"/>
    <p:sldId id="312" r:id="rId23"/>
    <p:sldId id="325" r:id="rId24"/>
    <p:sldId id="307" r:id="rId25"/>
    <p:sldId id="260" r:id="rId26"/>
    <p:sldId id="315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cx="9144000" cy="6858000" type="screen4x3"/>
  <p:notesSz cx="6805613" cy="99393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9B4"/>
    <a:srgbClr val="0086B0"/>
    <a:srgbClr val="0098C8"/>
    <a:srgbClr val="009DCC"/>
    <a:srgbClr val="00A2CC"/>
    <a:srgbClr val="0099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0525" autoAdjust="0"/>
  </p:normalViewPr>
  <p:slideViewPr>
    <p:cSldViewPr>
      <p:cViewPr>
        <p:scale>
          <a:sx n="80" d="100"/>
          <a:sy n="80" d="100"/>
        </p:scale>
        <p:origin x="-1378" y="-24"/>
      </p:cViewPr>
      <p:guideLst>
        <p:guide orient="horz" pos="2160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K-Fil01\Felles\&#216;konomitjenesten\Virksomhetsplan\2017\Nokkeltal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K-Fil01\Felles\&#216;konomitjenesten\Virksomhetsplan\2017\Nokkelt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b-NO"/>
              <a:t> Langsiktig gjeld og avdragstid (år)</a:t>
            </a:r>
          </a:p>
        </c:rich>
      </c:tx>
      <c:layout>
        <c:manualLayout>
          <c:xMode val="edge"/>
          <c:yMode val="edge"/>
          <c:x val="0.30409400141344772"/>
          <c:y val="3.46821298688835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280719287850775"/>
          <c:y val="0.19653206925700706"/>
          <c:w val="0.81871461919005162"/>
          <c:h val="0.592486385260094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Nøkkeltall!$A$22</c:f>
              <c:strCache>
                <c:ptCount val="1"/>
                <c:pt idx="0">
                  <c:v>IB (LG-pensjonsforpliktelse)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Nøkkeltall!$B$21:$T$21</c:f>
              <c:numCache>
                <c:formatCode>General</c:formatCode>
                <c:ptCount val="1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Nøkkeltall!$B$22:$T$22</c:f>
              <c:numCache>
                <c:formatCode>#,##0</c:formatCode>
                <c:ptCount val="19"/>
                <c:pt idx="0">
                  <c:v>323600</c:v>
                </c:pt>
                <c:pt idx="1">
                  <c:v>424200</c:v>
                </c:pt>
                <c:pt idx="2">
                  <c:v>571700</c:v>
                </c:pt>
                <c:pt idx="3">
                  <c:v>692800</c:v>
                </c:pt>
                <c:pt idx="4">
                  <c:v>994800</c:v>
                </c:pt>
                <c:pt idx="5">
                  <c:v>1170600</c:v>
                </c:pt>
                <c:pt idx="6">
                  <c:v>1140900</c:v>
                </c:pt>
                <c:pt idx="7">
                  <c:v>1199767</c:v>
                </c:pt>
                <c:pt idx="8">
                  <c:v>1382839</c:v>
                </c:pt>
                <c:pt idx="9">
                  <c:v>1599905</c:v>
                </c:pt>
                <c:pt idx="10">
                  <c:v>1770836</c:v>
                </c:pt>
                <c:pt idx="11">
                  <c:v>2021763</c:v>
                </c:pt>
                <c:pt idx="12">
                  <c:v>2209902</c:v>
                </c:pt>
                <c:pt idx="13">
                  <c:v>2437371</c:v>
                </c:pt>
                <c:pt idx="14">
                  <c:v>2496361</c:v>
                </c:pt>
                <c:pt idx="15">
                  <c:v>2552334.4500000002</c:v>
                </c:pt>
                <c:pt idx="16">
                  <c:v>2749307.45</c:v>
                </c:pt>
                <c:pt idx="17">
                  <c:v>2749307.45</c:v>
                </c:pt>
                <c:pt idx="18">
                  <c:v>2894280.45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99424"/>
        <c:axId val="123041280"/>
      </c:barChart>
      <c:lineChart>
        <c:grouping val="standard"/>
        <c:varyColors val="0"/>
        <c:ser>
          <c:idx val="0"/>
          <c:order val="1"/>
          <c:tx>
            <c:strRef>
              <c:f>Nøkkeltall!$A$29</c:f>
              <c:strCache>
                <c:ptCount val="1"/>
                <c:pt idx="0">
                  <c:v>Gjennomsnittlig avdragstid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Nøkkeltall!$A$5</c:f>
              <c:strCache>
                <c:ptCount val="1"/>
                <c:pt idx="0">
                  <c:v>År</c:v>
                </c:pt>
              </c:strCache>
            </c:strRef>
          </c:cat>
          <c:val>
            <c:numRef>
              <c:f>Nøkkeltall!$B$29:$T$29</c:f>
              <c:numCache>
                <c:formatCode>#,##0</c:formatCode>
                <c:ptCount val="19"/>
                <c:pt idx="0">
                  <c:v>6.6175869120654394</c:v>
                </c:pt>
                <c:pt idx="1">
                  <c:v>10.474074074074075</c:v>
                </c:pt>
                <c:pt idx="2">
                  <c:v>19.314189189189189</c:v>
                </c:pt>
                <c:pt idx="3">
                  <c:v>32.223255813953486</c:v>
                </c:pt>
                <c:pt idx="4">
                  <c:v>23.799043062200958</c:v>
                </c:pt>
                <c:pt idx="5">
                  <c:v>35.472727272727276</c:v>
                </c:pt>
                <c:pt idx="6">
                  <c:v>30.102902374670183</c:v>
                </c:pt>
                <c:pt idx="7">
                  <c:v>33.606918767507004</c:v>
                </c:pt>
                <c:pt idx="8">
                  <c:v>34.050848292334592</c:v>
                </c:pt>
                <c:pt idx="9">
                  <c:v>37.922325724714973</c:v>
                </c:pt>
                <c:pt idx="10">
                  <c:v>36.043883574190922</c:v>
                </c:pt>
                <c:pt idx="11">
                  <c:v>38.126329486309118</c:v>
                </c:pt>
                <c:pt idx="12" formatCode="#,##0.0">
                  <c:v>35.82734022891605</c:v>
                </c:pt>
                <c:pt idx="13" formatCode="#,##0.0">
                  <c:v>31.24434046917062</c:v>
                </c:pt>
                <c:pt idx="14" formatCode="#,##0.0">
                  <c:v>29.709193106226543</c:v>
                </c:pt>
                <c:pt idx="15" formatCode="#,##0.0">
                  <c:v>28.994904404330491</c:v>
                </c:pt>
                <c:pt idx="16" formatCode="#,##0.0">
                  <c:v>28.630566923885993</c:v>
                </c:pt>
                <c:pt idx="17" formatCode="#,##0.0">
                  <c:v>27.485653373589134</c:v>
                </c:pt>
                <c:pt idx="18" formatCode="#,##0.0">
                  <c:v>27.042526184981362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42816"/>
        <c:axId val="123044608"/>
      </c:lineChart>
      <c:catAx>
        <c:axId val="1221994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23041280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1230412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22199424"/>
        <c:crosses val="autoZero"/>
        <c:crossBetween val="between"/>
      </c:valAx>
      <c:catAx>
        <c:axId val="123042816"/>
        <c:scaling>
          <c:orientation val="minMax"/>
        </c:scaling>
        <c:delete val="1"/>
        <c:axPos val="b"/>
        <c:majorTickMark val="out"/>
        <c:minorTickMark val="none"/>
        <c:tickLblPos val="nextTo"/>
        <c:crossAx val="123044608"/>
        <c:crosses val="autoZero"/>
        <c:auto val="0"/>
        <c:lblAlgn val="ctr"/>
        <c:lblOffset val="100"/>
        <c:noMultiLvlLbl val="0"/>
      </c:catAx>
      <c:valAx>
        <c:axId val="123044608"/>
        <c:scaling>
          <c:orientation val="minMax"/>
        </c:scaling>
        <c:delete val="0"/>
        <c:axPos val="r"/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23042816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816794830470751"/>
          <c:y val="0.8795773216209245"/>
          <c:w val="0.79434774600543356"/>
          <c:h val="6.936425973776719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47364034985239E-2"/>
          <c:y val="5.9015464760245787E-2"/>
          <c:w val="0.68693190227325585"/>
          <c:h val="0.90718893760486352"/>
        </c:manualLayout>
      </c:layout>
      <c:lineChart>
        <c:grouping val="standard"/>
        <c:varyColors val="0"/>
        <c:ser>
          <c:idx val="0"/>
          <c:order val="0"/>
          <c:tx>
            <c:strRef>
              <c:f>'NTO DR'!$A$15</c:f>
              <c:strCache>
                <c:ptCount val="1"/>
                <c:pt idx="0">
                  <c:v>Nasjonalt mål</c:v>
                </c:pt>
              </c:strCache>
            </c:strRef>
          </c:tx>
          <c:cat>
            <c:numRef>
              <c:f>'NTO DR'!$E$14:$O$14</c:f>
              <c:numCache>
                <c:formatCode>#,##0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 formatCode="General">
                  <c:v>2014</c:v>
                </c:pt>
                <c:pt idx="5" formatCode="General">
                  <c:v>2015</c:v>
                </c:pt>
                <c:pt idx="6" formatCode="General">
                  <c:v>2016</c:v>
                </c:pt>
                <c:pt idx="7" formatCode="General">
                  <c:v>2017</c:v>
                </c:pt>
                <c:pt idx="8" formatCode="General">
                  <c:v>2018</c:v>
                </c:pt>
                <c:pt idx="9" formatCode="General">
                  <c:v>2019</c:v>
                </c:pt>
                <c:pt idx="10" formatCode="General">
                  <c:v>2020</c:v>
                </c:pt>
              </c:numCache>
            </c:numRef>
          </c:cat>
          <c:val>
            <c:numRef>
              <c:f>'NTO DR'!$E$15:$O$15</c:f>
              <c:numCache>
                <c:formatCode>#,##0.0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 formatCode="#,##0.00">
                  <c:v>1.75</c:v>
                </c:pt>
                <c:pt idx="5" formatCode="#,##0.00">
                  <c:v>1.75</c:v>
                </c:pt>
                <c:pt idx="6" formatCode="#,##0.00">
                  <c:v>1.75</c:v>
                </c:pt>
                <c:pt idx="7" formatCode="#,##0.00">
                  <c:v>1.75</c:v>
                </c:pt>
                <c:pt idx="8" formatCode="#,##0.00">
                  <c:v>1.75</c:v>
                </c:pt>
                <c:pt idx="9" formatCode="#,##0.00">
                  <c:v>1.75</c:v>
                </c:pt>
                <c:pt idx="10" formatCode="#,##0.00">
                  <c:v>1.75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'NTO DR'!$A$16</c:f>
              <c:strCache>
                <c:ptCount val="1"/>
                <c:pt idx="0">
                  <c:v>Regnskap</c:v>
                </c:pt>
              </c:strCache>
            </c:strRef>
          </c:tx>
          <c:dLbls>
            <c:dLbl>
              <c:idx val="0"/>
              <c:layout>
                <c:manualLayout>
                  <c:x val="-4.2718450334155347E-2"/>
                  <c:y val="6.2695924764890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900776497893253E-2"/>
                  <c:y val="5.4088317940146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863267833360593E-2"/>
                  <c:y val="-5.8303754897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116365647172441E-2"/>
                  <c:y val="-4.1194980764906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421232583315809E-2"/>
                  <c:y val="3.301276476602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03118452923355E-2"/>
                  <c:y val="-5.7772175179175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71289933822441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'NTO DR'!$E$14:$O$14</c:f>
              <c:numCache>
                <c:formatCode>#,##0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 formatCode="General">
                  <c:v>2014</c:v>
                </c:pt>
                <c:pt idx="5" formatCode="General">
                  <c:v>2015</c:v>
                </c:pt>
                <c:pt idx="6" formatCode="General">
                  <c:v>2016</c:v>
                </c:pt>
                <c:pt idx="7" formatCode="General">
                  <c:v>2017</c:v>
                </c:pt>
                <c:pt idx="8" formatCode="General">
                  <c:v>2018</c:v>
                </c:pt>
                <c:pt idx="9" formatCode="General">
                  <c:v>2019</c:v>
                </c:pt>
                <c:pt idx="10" formatCode="General">
                  <c:v>2020</c:v>
                </c:pt>
              </c:numCache>
            </c:numRef>
          </c:cat>
          <c:val>
            <c:numRef>
              <c:f>'NTO DR'!$E$16:$O$16</c:f>
              <c:numCache>
                <c:formatCode>#,##0.0</c:formatCode>
                <c:ptCount val="11"/>
                <c:pt idx="0">
                  <c:v>-1.3</c:v>
                </c:pt>
                <c:pt idx="1">
                  <c:v>-3.8</c:v>
                </c:pt>
                <c:pt idx="2">
                  <c:v>2.8</c:v>
                </c:pt>
                <c:pt idx="3">
                  <c:v>3.7</c:v>
                </c:pt>
                <c:pt idx="4">
                  <c:v>0.78759771375884802</c:v>
                </c:pt>
                <c:pt idx="5">
                  <c:v>1.6715803371752411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'NTO DR'!$A$17</c:f>
              <c:strCache>
                <c:ptCount val="1"/>
                <c:pt idx="0">
                  <c:v>Budsjett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'NTO DR'!$E$14:$O$14</c:f>
              <c:numCache>
                <c:formatCode>#,##0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 formatCode="General">
                  <c:v>2014</c:v>
                </c:pt>
                <c:pt idx="5" formatCode="General">
                  <c:v>2015</c:v>
                </c:pt>
                <c:pt idx="6" formatCode="General">
                  <c:v>2016</c:v>
                </c:pt>
                <c:pt idx="7" formatCode="General">
                  <c:v>2017</c:v>
                </c:pt>
                <c:pt idx="8" formatCode="General">
                  <c:v>2018</c:v>
                </c:pt>
                <c:pt idx="9" formatCode="General">
                  <c:v>2019</c:v>
                </c:pt>
                <c:pt idx="10" formatCode="General">
                  <c:v>2020</c:v>
                </c:pt>
              </c:numCache>
            </c:numRef>
          </c:cat>
          <c:val>
            <c:numRef>
              <c:f>'NTO DR'!$E$17:$O$17</c:f>
              <c:numCache>
                <c:formatCode>General</c:formatCode>
                <c:ptCount val="11"/>
                <c:pt idx="6" formatCode="#,##0.0">
                  <c:v>0.21571188072672154</c:v>
                </c:pt>
                <c:pt idx="7" formatCode="#,##0.0">
                  <c:v>0.62593322031322096</c:v>
                </c:pt>
                <c:pt idx="8" formatCode="#,##0.0">
                  <c:v>0.76160737066927942</c:v>
                </c:pt>
                <c:pt idx="9" formatCode="#,##0.0">
                  <c:v>0.90802062837755171</c:v>
                </c:pt>
                <c:pt idx="10" formatCode="#,##0.0">
                  <c:v>0.90571320017311818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'NTO DR'!$A$18</c:f>
              <c:strCache>
                <c:ptCount val="1"/>
                <c:pt idx="0">
                  <c:v>Korrigert regnskap</c:v>
                </c:pt>
              </c:strCache>
            </c:strRef>
          </c:tx>
          <c:dLbls>
            <c:dLbl>
              <c:idx val="0"/>
              <c:layout>
                <c:manualLayout>
                  <c:x val="-3.8370211142004874E-2"/>
                  <c:y val="3.768831676538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460291128297375E-2"/>
                  <c:y val="5.855176016846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103966603581081E-2"/>
                  <c:y val="8.763266242468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569094293480377E-2"/>
                  <c:y val="7.9131302801056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457253674151266E-2"/>
                  <c:y val="-5.3486252513092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367017920979461E-2"/>
                  <c:y val="5.3627876575608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786874175503472E-2"/>
                  <c:y val="7.5235109717868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82591493570722E-2"/>
                  <c:y val="-2.9010090224970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'NTO DR'!$E$14:$O$14</c:f>
              <c:numCache>
                <c:formatCode>#,##0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 formatCode="General">
                  <c:v>2014</c:v>
                </c:pt>
                <c:pt idx="5" formatCode="General">
                  <c:v>2015</c:v>
                </c:pt>
                <c:pt idx="6" formatCode="General">
                  <c:v>2016</c:v>
                </c:pt>
                <c:pt idx="7" formatCode="General">
                  <c:v>2017</c:v>
                </c:pt>
                <c:pt idx="8" formatCode="General">
                  <c:v>2018</c:v>
                </c:pt>
                <c:pt idx="9" formatCode="General">
                  <c:v>2019</c:v>
                </c:pt>
                <c:pt idx="10" formatCode="General">
                  <c:v>2020</c:v>
                </c:pt>
              </c:numCache>
            </c:numRef>
          </c:cat>
          <c:val>
            <c:numRef>
              <c:f>'NTO DR'!$E$18:$O$18</c:f>
              <c:numCache>
                <c:formatCode>#,##0.0</c:formatCode>
                <c:ptCount val="11"/>
                <c:pt idx="0">
                  <c:v>-5</c:v>
                </c:pt>
                <c:pt idx="1">
                  <c:v>-6.4</c:v>
                </c:pt>
                <c:pt idx="2">
                  <c:v>-0.1</c:v>
                </c:pt>
                <c:pt idx="3">
                  <c:v>-0.3</c:v>
                </c:pt>
                <c:pt idx="4" formatCode="0.0">
                  <c:v>1.8400609035311648</c:v>
                </c:pt>
                <c:pt idx="5" formatCode="0.0">
                  <c:v>1.5788721877865908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0144"/>
        <c:axId val="123111680"/>
      </c:lineChart>
      <c:catAx>
        <c:axId val="12311014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crossAx val="123111680"/>
        <c:crosses val="autoZero"/>
        <c:auto val="1"/>
        <c:lblAlgn val="ctr"/>
        <c:lblOffset val="100"/>
        <c:noMultiLvlLbl val="0"/>
      </c:catAx>
      <c:valAx>
        <c:axId val="1231116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3110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0.20943</cdr:x>
      <cdr:y>0.05985</cdr:y>
    </cdr:from>
    <cdr:to>
      <cdr:x>0.85714</cdr:x>
      <cdr:y>0.15959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1307522" y="181841"/>
          <a:ext cx="4043795" cy="303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0.24411</cdr:x>
      <cdr:y>0.04845</cdr:y>
    </cdr:from>
    <cdr:to>
      <cdr:x>0.76976</cdr:x>
      <cdr:y>0.15674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1523999" y="147203"/>
          <a:ext cx="3281795" cy="329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800" b="1"/>
            <a:t>NTO DR i % av BTO DI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4E18E0-F379-443B-9D33-24996F74BD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78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E2924FD-FA50-4382-B8E3-6E21F90096E0}" type="datetimeFigureOut">
              <a:rPr lang="nb-NO"/>
              <a:pPr>
                <a:defRPr/>
              </a:pPr>
              <a:t>04.11.2016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39ABA84-26FB-4D8E-A67F-23FEDCF8F16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06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7713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altLang="nb-NO" dirty="0" smtClean="0"/>
          </a:p>
        </p:txBody>
      </p:sp>
      <p:sp>
        <p:nvSpPr>
          <p:cNvPr id="31748" name="Plassholder for dato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939B52-0F38-4228-ADA1-C80A6C1D42B9}" type="datetime1">
              <a:rPr lang="nb-NO" altLang="nb-NO" sz="1200"/>
              <a:pPr eaLnBrk="1" hangingPunct="1"/>
              <a:t>04.11.2016</a:t>
            </a:fld>
            <a:endParaRPr lang="nb-NO" altLang="nb-NO" sz="1200"/>
          </a:p>
        </p:txBody>
      </p:sp>
      <p:sp>
        <p:nvSpPr>
          <p:cNvPr id="31749" name="Plassholder for lysbilde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D385F7-4B74-432A-9910-400BF27E3784}" type="slidenum">
              <a:rPr lang="nb-NO" altLang="nb-NO" sz="1200"/>
              <a:pPr eaLnBrk="1" hangingPunct="1"/>
              <a:t>14</a:t>
            </a:fld>
            <a:endParaRPr lang="nb-NO" altLang="nb-NO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9ABA84-26FB-4D8E-A67F-23FEDCF8F160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92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mtClean="0"/>
          </a:p>
        </p:txBody>
      </p:sp>
      <p:sp>
        <p:nvSpPr>
          <p:cNvPr id="143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22C172-8A17-4DE6-A14F-39565010B8E4}" type="slidenum">
              <a:rPr lang="nb-NO" altLang="nb-NO" smtClean="0"/>
              <a:pPr eaLnBrk="1" hangingPunct="1">
                <a:spcBef>
                  <a:spcPct val="0"/>
                </a:spcBef>
              </a:pPr>
              <a:t>27</a:t>
            </a:fld>
            <a:endParaRPr lang="nb-NO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676275" y="671513"/>
          <a:ext cx="2540000" cy="776287"/>
        </p:xfrm>
        <a:graphic>
          <a:graphicData uri="http://schemas.openxmlformats.org/drawingml/2006/table">
            <a:tbl>
              <a:tblPr/>
              <a:tblGrid>
                <a:gridCol w="2540000"/>
              </a:tblGrid>
              <a:tr h="776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320800" y="1600200"/>
            <a:ext cx="6992938" cy="4491038"/>
            <a:chOff x="832" y="1008"/>
            <a:chExt cx="4405" cy="2829"/>
          </a:xfrm>
        </p:grpSpPr>
        <p:pic>
          <p:nvPicPr>
            <p:cNvPr id="4" name="Picture 1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1026"/>
              <a:ext cx="4381" cy="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8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08"/>
              <a:ext cx="1829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572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51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10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297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b-NO" noProof="0" smtClean="0"/>
          </a:p>
        </p:txBody>
      </p:sp>
    </p:spTree>
    <p:extLst>
      <p:ext uri="{BB962C8B-B14F-4D97-AF65-F5344CB8AC3E}">
        <p14:creationId xmlns:p14="http://schemas.microsoft.com/office/powerpoint/2010/main" val="18691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46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7748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288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426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1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4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230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0914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 i malen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</p:txBody>
      </p:sp>
      <p:graphicFrame>
        <p:nvGraphicFramePr>
          <p:cNvPr id="1034" name="Group 10"/>
          <p:cNvGraphicFramePr>
            <a:graphicFrameLocks noGrp="1"/>
          </p:cNvGraphicFramePr>
          <p:nvPr/>
        </p:nvGraphicFramePr>
        <p:xfrm>
          <a:off x="304800" y="6232525"/>
          <a:ext cx="1828800" cy="557213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5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103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75375"/>
            <a:ext cx="6858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7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9525">
            <a:solidFill>
              <a:srgbClr val="0086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52525"/>
          </a:xfrm>
        </p:spPr>
        <p:txBody>
          <a:bodyPr/>
          <a:lstStyle/>
          <a:p>
            <a:r>
              <a:rPr lang="nb-NO" altLang="nb-NO" dirty="0" smtClean="0"/>
              <a:t>Budsjett 2017 og VHP 2017-2020</a:t>
            </a:r>
          </a:p>
        </p:txBody>
      </p:sp>
      <p:pic>
        <p:nvPicPr>
          <p:cNvPr id="3075" name="Plassholder for innhold 3" descr="http://intranett/service/Bilder/Bilder%20-%20Foto%20Trym%20Ivar%20Bergsmo/_DSC304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8280400" cy="496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20080"/>
          </a:xfrm>
        </p:spPr>
        <p:txBody>
          <a:bodyPr/>
          <a:lstStyle/>
          <a:p>
            <a:r>
              <a:rPr lang="nb-NO" sz="2000" dirty="0"/>
              <a:t>Netto driftsutgifter til sosialtjenesten pr. innbygger 20-66 år, </a:t>
            </a:r>
            <a:r>
              <a:rPr lang="nb-NO" sz="2000" dirty="0" smtClean="0"/>
              <a:t>konsern</a:t>
            </a:r>
            <a:endParaRPr lang="nb-NO" sz="2000" dirty="0"/>
          </a:p>
        </p:txBody>
      </p:sp>
      <p:pic>
        <p:nvPicPr>
          <p:cNvPr id="5" name="Bilde 4"/>
          <p:cNvPicPr/>
          <p:nvPr/>
        </p:nvPicPr>
        <p:blipFill rotWithShape="1">
          <a:blip r:embed="rId2"/>
          <a:srcRect l="11472" t="25882" r="58791" b="15883"/>
          <a:stretch/>
        </p:blipFill>
        <p:spPr bwMode="auto">
          <a:xfrm>
            <a:off x="611560" y="980728"/>
            <a:ext cx="7632848" cy="468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Rett linje 5"/>
          <p:cNvCxnSpPr/>
          <p:nvPr/>
        </p:nvCxnSpPr>
        <p:spPr>
          <a:xfrm flipV="1">
            <a:off x="5148064" y="2852936"/>
            <a:ext cx="936104" cy="792088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8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92088"/>
          </a:xfrm>
        </p:spPr>
        <p:txBody>
          <a:bodyPr/>
          <a:lstStyle/>
          <a:p>
            <a:r>
              <a:rPr lang="nb-NO" sz="2000" dirty="0"/>
              <a:t>Netto driftsutgifter per innbygger 0-17 år, barnevernstjenesten, </a:t>
            </a:r>
            <a:r>
              <a:rPr lang="nb-NO" sz="2000" dirty="0" smtClean="0"/>
              <a:t>konsern</a:t>
            </a:r>
            <a:endParaRPr lang="nb-NO" sz="2000" dirty="0"/>
          </a:p>
        </p:txBody>
      </p:sp>
      <p:pic>
        <p:nvPicPr>
          <p:cNvPr id="5" name="Bilde 4"/>
          <p:cNvPicPr/>
          <p:nvPr/>
        </p:nvPicPr>
        <p:blipFill rotWithShape="1">
          <a:blip r:embed="rId2"/>
          <a:srcRect l="11560" t="25882" r="59144" b="16470"/>
          <a:stretch/>
        </p:blipFill>
        <p:spPr bwMode="auto">
          <a:xfrm>
            <a:off x="467544" y="1052736"/>
            <a:ext cx="7488832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Rett linje 5"/>
          <p:cNvCxnSpPr/>
          <p:nvPr/>
        </p:nvCxnSpPr>
        <p:spPr>
          <a:xfrm flipV="1">
            <a:off x="4427984" y="1628800"/>
            <a:ext cx="1080120" cy="576064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1750"/>
            <a:ext cx="7772400" cy="647700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Budsjett 2017 i stort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569325" cy="5473154"/>
          </a:xfrm>
        </p:spPr>
        <p:txBody>
          <a:bodyPr/>
          <a:lstStyle/>
          <a:p>
            <a:pPr eaLnBrk="1" hangingPunct="1">
              <a:defRPr/>
            </a:pPr>
            <a:r>
              <a:rPr lang="nb-NO" sz="2000" dirty="0" smtClean="0"/>
              <a:t>Sum driftsinntekter 1,95 </a:t>
            </a:r>
            <a:r>
              <a:rPr lang="nb-NO" sz="2000" dirty="0" err="1" smtClean="0"/>
              <a:t>mrd</a:t>
            </a:r>
            <a:r>
              <a:rPr lang="nb-NO" sz="2000" dirty="0" smtClean="0"/>
              <a:t> kr</a:t>
            </a:r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r>
              <a:rPr lang="nb-NO" sz="2000" dirty="0" smtClean="0"/>
              <a:t>Sum driftsutgifter (eksklusive avskrivninger) 1,80 </a:t>
            </a:r>
            <a:r>
              <a:rPr lang="nb-NO" sz="2000" dirty="0" err="1" smtClean="0"/>
              <a:t>mrd</a:t>
            </a:r>
            <a:r>
              <a:rPr lang="nb-NO" sz="2000" dirty="0" smtClean="0"/>
              <a:t> kr</a:t>
            </a:r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r>
              <a:rPr lang="nb-NO" sz="2000" dirty="0" smtClean="0"/>
              <a:t>Netto renter og avdrag (</a:t>
            </a:r>
            <a:r>
              <a:rPr lang="nb-NO" sz="2000" dirty="0" err="1" smtClean="0"/>
              <a:t>inkl</a:t>
            </a:r>
            <a:r>
              <a:rPr lang="nb-NO" sz="2000" dirty="0" smtClean="0"/>
              <a:t> utbytte) 143 </a:t>
            </a:r>
            <a:r>
              <a:rPr lang="nb-NO" sz="2000" dirty="0" err="1" smtClean="0"/>
              <a:t>mill</a:t>
            </a:r>
            <a:r>
              <a:rPr lang="nb-NO" sz="2000" dirty="0" smtClean="0"/>
              <a:t> kr </a:t>
            </a:r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r>
              <a:rPr lang="nb-NO" sz="2000" dirty="0" smtClean="0"/>
              <a:t>Netto driftsresultat 12,2 </a:t>
            </a:r>
            <a:r>
              <a:rPr lang="nb-NO" sz="2000" dirty="0" err="1" smtClean="0"/>
              <a:t>mill</a:t>
            </a:r>
            <a:r>
              <a:rPr lang="nb-NO" sz="2000" dirty="0" smtClean="0"/>
              <a:t> kr</a:t>
            </a:r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Sum investeringer i anleggsmidler 518 </a:t>
            </a:r>
            <a:r>
              <a:rPr lang="nb-NO" sz="2000" dirty="0" err="1" smtClean="0">
                <a:solidFill>
                  <a:srgbClr val="002060"/>
                </a:solidFill>
              </a:rPr>
              <a:t>mill</a:t>
            </a:r>
            <a:r>
              <a:rPr lang="nb-NO" sz="2000" dirty="0" smtClean="0">
                <a:solidFill>
                  <a:srgbClr val="002060"/>
                </a:solidFill>
              </a:rPr>
              <a:t> kr</a:t>
            </a:r>
          </a:p>
          <a:p>
            <a:pPr eaLnBrk="1" hangingPunct="1">
              <a:defRPr/>
            </a:pPr>
            <a:endParaRPr lang="nb-NO" sz="20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Bruk av lån 371 </a:t>
            </a:r>
            <a:r>
              <a:rPr lang="nb-NO" sz="2000" dirty="0" err="1" smtClean="0">
                <a:solidFill>
                  <a:srgbClr val="002060"/>
                </a:solidFill>
              </a:rPr>
              <a:t>mill</a:t>
            </a:r>
            <a:r>
              <a:rPr lang="nb-NO" sz="2000" dirty="0" smtClean="0">
                <a:solidFill>
                  <a:srgbClr val="002060"/>
                </a:solidFill>
              </a:rPr>
              <a:t> kr</a:t>
            </a:r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r>
              <a:rPr lang="nb-NO" sz="2000" dirty="0" smtClean="0"/>
              <a:t>Herav nye lån 285 </a:t>
            </a:r>
            <a:r>
              <a:rPr lang="nb-NO" sz="2000" dirty="0" err="1" smtClean="0"/>
              <a:t>mill</a:t>
            </a:r>
            <a:r>
              <a:rPr lang="nb-NO" sz="2000" dirty="0" smtClean="0"/>
              <a:t> kr</a:t>
            </a:r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r>
              <a:rPr lang="nb-NO" sz="2000" dirty="0" smtClean="0"/>
              <a:t>Total aktivitet 2,47 </a:t>
            </a:r>
            <a:r>
              <a:rPr lang="nb-NO" sz="2000" dirty="0" err="1" smtClean="0"/>
              <a:t>mrd</a:t>
            </a:r>
            <a:r>
              <a:rPr lang="nb-NO" sz="2000" dirty="0" smtClean="0"/>
              <a:t> kr</a:t>
            </a:r>
          </a:p>
          <a:p>
            <a:pPr marL="0" indent="0" eaLnBrk="1" hangingPunct="1">
              <a:buFontTx/>
              <a:buNone/>
              <a:defRPr/>
            </a:pPr>
            <a:endParaRPr lang="nb-NO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432048"/>
          </a:xfrm>
        </p:spPr>
        <p:txBody>
          <a:bodyPr/>
          <a:lstStyle/>
          <a:p>
            <a:r>
              <a:rPr lang="nb-NO" dirty="0" smtClean="0"/>
              <a:t>Årsverk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77672"/>
              </p:ext>
            </p:extLst>
          </p:nvPr>
        </p:nvGraphicFramePr>
        <p:xfrm>
          <a:off x="755576" y="620688"/>
          <a:ext cx="7035017" cy="2384646"/>
        </p:xfrm>
        <a:graphic>
          <a:graphicData uri="http://schemas.openxmlformats.org/drawingml/2006/table">
            <a:tbl>
              <a:tblPr/>
              <a:tblGrid>
                <a:gridCol w="2447551"/>
                <a:gridCol w="736600"/>
                <a:gridCol w="736600"/>
                <a:gridCol w="688975"/>
                <a:gridCol w="739775"/>
                <a:gridCol w="912813"/>
                <a:gridCol w="772703"/>
              </a:tblGrid>
              <a:tr h="326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Sum årsverksoversikt på tjenesteområder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2013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2014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2015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Endring 16-17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41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Skole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433,3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409,0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417,1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420,3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436,8</a:t>
                      </a:r>
                      <a:endParaRPr lang="nb-NO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16,5</a:t>
                      </a:r>
                      <a:endParaRPr lang="nb-NO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Barnehage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237,7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237,0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241,6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233,9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Verdana"/>
                          <a:ea typeface="Times New Roman"/>
                          <a:cs typeface="Arial"/>
                        </a:rPr>
                        <a:t>232,5</a:t>
                      </a:r>
                      <a:endParaRPr lang="nb-NO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-1,4</a:t>
                      </a:r>
                      <a:endParaRPr lang="nb-NO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Helse og omsorg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705,1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699,0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689,8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700,5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Verdana"/>
                          <a:ea typeface="Times New Roman"/>
                          <a:cs typeface="Arial"/>
                        </a:rPr>
                        <a:t>718,0</a:t>
                      </a:r>
                      <a:endParaRPr lang="nb-NO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17,4</a:t>
                      </a:r>
                      <a:endParaRPr lang="nb-NO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Tekniske enheter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200,5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199,8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201,1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204,6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Verdana"/>
                          <a:ea typeface="Times New Roman"/>
                          <a:cs typeface="Arial"/>
                        </a:rPr>
                        <a:t>208,6</a:t>
                      </a:r>
                      <a:endParaRPr lang="nb-NO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4,0</a:t>
                      </a:r>
                      <a:endParaRPr lang="nb-NO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Øvrige enheter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208,2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211,1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199,8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201,6</a:t>
                      </a:r>
                      <a:endParaRPr lang="nb-NO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201,6</a:t>
                      </a:r>
                      <a:endParaRPr lang="nb-NO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0</a:t>
                      </a:r>
                      <a:endParaRPr lang="nb-NO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Verdana"/>
                          <a:ea typeface="Times New Roman"/>
                          <a:cs typeface="Arial"/>
                        </a:rPr>
                        <a:t>SUM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1 784,8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1 755,9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1749,4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1.760,9</a:t>
                      </a:r>
                      <a:endParaRPr lang="nb-NO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1.797,4</a:t>
                      </a:r>
                      <a:endParaRPr lang="nb-NO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36,5</a:t>
                      </a:r>
                      <a:endParaRPr lang="nb-NO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529228" y="3068960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Skole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8,4 årsverk statlig satsing lærertetthet 1-4 klasse finansiert med øremerket tilskudd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1 time ekstra naturfag på mellomtrinnet finansiert gjennom rammeoverføringen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3,4 årsverk </a:t>
            </a:r>
            <a:r>
              <a:rPr lang="nb-NO" sz="1600" dirty="0" err="1" smtClean="0"/>
              <a:t>SFO</a:t>
            </a:r>
            <a:r>
              <a:rPr lang="nb-NO" sz="1600" dirty="0" smtClean="0"/>
              <a:t> i hovedsak finansiert med økt foreldrebetaling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2 årsverk voksenopplæring finansiert med statlig refusjon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Resten er økt antall klasser nytt skoleår og økt tospråklig opplæring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Helse og omsorg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8,5 årsverk er ny sykehjemsavdeling i 1.etg. Olavsgården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1,8 årsverk er </a:t>
            </a:r>
            <a:r>
              <a:rPr lang="nb-NO" sz="1600" dirty="0" err="1" smtClean="0"/>
              <a:t>Bergsodden</a:t>
            </a:r>
            <a:r>
              <a:rPr lang="nb-NO" sz="1600" dirty="0" smtClean="0"/>
              <a:t> Dagsenter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2 årsverk er </a:t>
            </a:r>
            <a:r>
              <a:rPr lang="nb-NO" sz="1600" dirty="0" err="1" smtClean="0"/>
              <a:t>KAD</a:t>
            </a:r>
            <a:r>
              <a:rPr lang="nb-NO" sz="1600" dirty="0" smtClean="0"/>
              <a:t> finansiert gjennom rammeoverføringen</a:t>
            </a:r>
          </a:p>
        </p:txBody>
      </p:sp>
    </p:spTree>
    <p:extLst>
      <p:ext uri="{BB962C8B-B14F-4D97-AF65-F5344CB8AC3E}">
        <p14:creationId xmlns:p14="http://schemas.microsoft.com/office/powerpoint/2010/main" val="380779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915987"/>
          </a:xfrm>
        </p:spPr>
        <p:txBody>
          <a:bodyPr/>
          <a:lstStyle/>
          <a:p>
            <a:pPr eaLnBrk="1" hangingPunct="1">
              <a:defRPr/>
            </a:pPr>
            <a:r>
              <a:rPr lang="nb-NO" sz="2400" kern="1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Netto Driftsresultat i % av </a:t>
            </a:r>
            <a:r>
              <a:rPr lang="nb-NO" sz="2400" kern="1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BruttoDriftsinntekter</a:t>
            </a:r>
            <a:endParaRPr lang="nb-NO" sz="24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2905292"/>
              </p:ext>
            </p:extLst>
          </p:nvPr>
        </p:nvGraphicFramePr>
        <p:xfrm>
          <a:off x="611560" y="908720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576064"/>
          </a:xfrm>
        </p:spPr>
        <p:txBody>
          <a:bodyPr/>
          <a:lstStyle/>
          <a:p>
            <a:r>
              <a:rPr lang="en-US" dirty="0" err="1" smtClean="0"/>
              <a:t>økonomiske</a:t>
            </a:r>
            <a:r>
              <a:rPr lang="en-US" dirty="0" smtClean="0"/>
              <a:t> </a:t>
            </a:r>
            <a:r>
              <a:rPr lang="en-US" dirty="0" err="1" smtClean="0"/>
              <a:t>nøkkeltall</a:t>
            </a:r>
            <a:endParaRPr lang="nb-NO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25466"/>
              </p:ext>
            </p:extLst>
          </p:nvPr>
        </p:nvGraphicFramePr>
        <p:xfrm>
          <a:off x="611558" y="764700"/>
          <a:ext cx="8195920" cy="4752525"/>
        </p:xfrm>
        <a:graphic>
          <a:graphicData uri="http://schemas.openxmlformats.org/drawingml/2006/table">
            <a:tbl>
              <a:tblPr/>
              <a:tblGrid>
                <a:gridCol w="2160242"/>
                <a:gridCol w="1017588"/>
                <a:gridCol w="947738"/>
                <a:gridCol w="1017588"/>
                <a:gridCol w="1017588"/>
                <a:gridCol w="1017588"/>
                <a:gridCol w="1017588"/>
              </a:tblGrid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Netto driftsresultat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31,6 </a:t>
                      </a:r>
                      <a:r>
                        <a:rPr lang="nb-N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25,3 </a:t>
                      </a:r>
                      <a:r>
                        <a:rPr lang="nb-N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 </a:t>
                      </a:r>
                      <a:r>
                        <a:rPr lang="nb-N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 </a:t>
                      </a:r>
                      <a:r>
                        <a:rPr lang="nb-N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 </a:t>
                      </a:r>
                      <a:r>
                        <a:rPr lang="nb-N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 </a:t>
                      </a:r>
                      <a:r>
                        <a:rPr lang="nb-N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NTO</a:t>
                      </a:r>
                      <a:r>
                        <a:rPr lang="nn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DR i % av 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Avs. Disp. fond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av 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Gjeld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av 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Frie inntekter per innbygger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52 132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*54 019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*54 222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*54 424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*54 626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 rente i % av 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 avdrag i % av 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Avdrag i% av LG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 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7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647700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Budsjett 2017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720"/>
            <a:ext cx="8569325" cy="5187280"/>
          </a:xfrm>
        </p:spPr>
        <p:txBody>
          <a:bodyPr/>
          <a:lstStyle/>
          <a:p>
            <a:pPr eaLnBrk="1" hangingPunct="1">
              <a:defRPr/>
            </a:pPr>
            <a:r>
              <a:rPr lang="nb-NO" sz="2000" dirty="0" smtClean="0"/>
              <a:t>Utgangspunktet for budsjettet på enhetene er årsverk per 1/1-2016 korrigert for vedtatte endringer i løpet av 2016.</a:t>
            </a:r>
          </a:p>
          <a:p>
            <a:pPr eaLnBrk="1" hangingPunct="1">
              <a:defRPr/>
            </a:pPr>
            <a:r>
              <a:rPr lang="nb-NO" sz="2000" dirty="0" smtClean="0"/>
              <a:t>Det er lagt inn 9 </a:t>
            </a:r>
            <a:r>
              <a:rPr lang="nb-NO" sz="2000" dirty="0" err="1" smtClean="0"/>
              <a:t>mill</a:t>
            </a:r>
            <a:r>
              <a:rPr lang="nb-NO" sz="2000" dirty="0" smtClean="0"/>
              <a:t> i økt budsjett for </a:t>
            </a:r>
            <a:r>
              <a:rPr lang="nb-NO" sz="2000" dirty="0" err="1" smtClean="0"/>
              <a:t>tilleggslønn</a:t>
            </a:r>
            <a:r>
              <a:rPr lang="nb-NO" sz="2000" dirty="0" smtClean="0"/>
              <a:t> i pleie og omsorgssektoren slik at </a:t>
            </a:r>
            <a:r>
              <a:rPr lang="nb-NO" sz="2000" dirty="0" err="1" smtClean="0"/>
              <a:t>tilleggslønnen</a:t>
            </a:r>
            <a:r>
              <a:rPr lang="nb-NO" sz="2000" dirty="0" smtClean="0"/>
              <a:t> for faste årsverk skal bli realistisk budsjettert.</a:t>
            </a:r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r>
              <a:rPr lang="nb-NO" sz="2000" dirty="0" smtClean="0"/>
              <a:t>Variable </a:t>
            </a:r>
            <a:r>
              <a:rPr lang="nb-NO" sz="2000" dirty="0" err="1" smtClean="0"/>
              <a:t>lønnsposter</a:t>
            </a:r>
            <a:r>
              <a:rPr lang="nb-NO" sz="2000" dirty="0" smtClean="0"/>
              <a:t> samt driftsposter er ikke økt med forventet lønns- og prisvekst.</a:t>
            </a:r>
          </a:p>
          <a:p>
            <a:pPr lvl="1" eaLnBrk="1" hangingPunct="1">
              <a:defRPr/>
            </a:pPr>
            <a:endParaRPr lang="nb-NO" dirty="0" smtClean="0"/>
          </a:p>
          <a:p>
            <a:pPr lvl="1" eaLnBrk="1" hangingPunct="1">
              <a:defRPr/>
            </a:pPr>
            <a:r>
              <a:rPr lang="nb-NO" dirty="0" smtClean="0"/>
              <a:t>Det forventes at variable lønnsutgifter skal reduseres som følge av økt bevissthet omkring bruk av vikarer/ekstrahjelp/overtid.</a:t>
            </a:r>
          </a:p>
          <a:p>
            <a:pPr lvl="1" eaLnBrk="1" hangingPunct="1">
              <a:defRPr/>
            </a:pPr>
            <a:endParaRPr lang="nb-NO" dirty="0" smtClean="0"/>
          </a:p>
          <a:p>
            <a:pPr lvl="1" eaLnBrk="1" hangingPunct="1">
              <a:defRPr/>
            </a:pPr>
            <a:r>
              <a:rPr lang="nb-NO" dirty="0" smtClean="0"/>
              <a:t>Det forventes bedre avtalelojalitet slik at det foretas innkjøp av avtalevarer hos korrekt leverandør.</a:t>
            </a:r>
            <a:endParaRPr lang="nb-NO" dirty="0"/>
          </a:p>
          <a:p>
            <a:pPr lvl="1" eaLnBrk="1" hangingPunct="1">
              <a:defRPr/>
            </a:pPr>
            <a:r>
              <a:rPr lang="nb-NO" dirty="0" smtClean="0"/>
              <a:t>For å hjelpe til med dette skal det investeres i E-handelssystem og tilsettes en medarbeider på innkjøp for å innføre systemet og følge opp innkjøp.</a:t>
            </a:r>
          </a:p>
          <a:p>
            <a:pPr marL="0" indent="0" eaLnBrk="1" hangingPunct="1">
              <a:buNone/>
              <a:defRPr/>
            </a:pPr>
            <a:endParaRPr lang="nb-NO" sz="2000" dirty="0" smtClean="0"/>
          </a:p>
          <a:p>
            <a:pPr marL="0" indent="0" eaLnBrk="1" hangingPunct="1">
              <a:buFontTx/>
              <a:buNone/>
              <a:defRPr/>
            </a:pPr>
            <a:endParaRPr lang="nb-NO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1270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04056"/>
          </a:xfrm>
        </p:spPr>
        <p:txBody>
          <a:bodyPr/>
          <a:lstStyle/>
          <a:p>
            <a:r>
              <a:rPr lang="en-US" dirty="0" err="1" smtClean="0"/>
              <a:t>Selvfinansierende</a:t>
            </a:r>
            <a:r>
              <a:rPr lang="en-US" dirty="0" smtClean="0"/>
              <a:t> </a:t>
            </a:r>
            <a:r>
              <a:rPr lang="en-US" dirty="0" err="1" smtClean="0"/>
              <a:t>omr</a:t>
            </a:r>
            <a:r>
              <a:rPr lang="en-US" dirty="0" err="1"/>
              <a:t>å</a:t>
            </a:r>
            <a:r>
              <a:rPr lang="en-US" dirty="0" err="1" smtClean="0"/>
              <a:t>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620688"/>
            <a:ext cx="7772400" cy="5616624"/>
          </a:xfrm>
        </p:spPr>
        <p:txBody>
          <a:bodyPr/>
          <a:lstStyle/>
          <a:p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forutsatt</a:t>
            </a:r>
            <a:r>
              <a:rPr lang="en-US" dirty="0"/>
              <a:t> at </a:t>
            </a:r>
            <a:r>
              <a:rPr lang="en-US" dirty="0" err="1"/>
              <a:t>underskudd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2015 </a:t>
            </a:r>
            <a:r>
              <a:rPr lang="en-US" dirty="0" err="1"/>
              <a:t>som</a:t>
            </a:r>
            <a:r>
              <a:rPr lang="en-US" dirty="0"/>
              <a:t> de </a:t>
            </a:r>
            <a:r>
              <a:rPr lang="en-US" dirty="0" err="1"/>
              <a:t>frie</a:t>
            </a:r>
            <a:r>
              <a:rPr lang="en-US" dirty="0"/>
              <a:t> </a:t>
            </a:r>
            <a:r>
              <a:rPr lang="en-US" dirty="0" err="1"/>
              <a:t>områder</a:t>
            </a:r>
            <a:r>
              <a:rPr lang="en-US" dirty="0"/>
              <a:t> </a:t>
            </a:r>
            <a:r>
              <a:rPr lang="en-US" dirty="0" err="1"/>
              <a:t>midlertidig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dekket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avløp</a:t>
            </a:r>
            <a:r>
              <a:rPr lang="en-US" dirty="0"/>
              <a:t> ca 1,4 mill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</a:t>
            </a:r>
            <a:r>
              <a:rPr lang="en-US" dirty="0" err="1"/>
              <a:t>dekket</a:t>
            </a:r>
            <a:r>
              <a:rPr lang="en-US" dirty="0"/>
              <a:t> inn </a:t>
            </a:r>
            <a:r>
              <a:rPr lang="en-US" dirty="0" err="1"/>
              <a:t>i</a:t>
            </a:r>
            <a:r>
              <a:rPr lang="en-US" dirty="0"/>
              <a:t> 2016</a:t>
            </a:r>
          </a:p>
          <a:p>
            <a:r>
              <a:rPr lang="en-US" dirty="0" err="1" smtClean="0"/>
              <a:t>Avgiftsendring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økonomiplanperioden</a:t>
            </a:r>
            <a:endParaRPr lang="en-US" dirty="0" smtClean="0"/>
          </a:p>
          <a:p>
            <a:pPr marL="0" indent="0">
              <a:buNone/>
            </a:pPr>
            <a:r>
              <a:rPr lang="nb-NO" dirty="0" smtClean="0"/>
              <a:t>		2017	2018	2019	2020</a:t>
            </a:r>
          </a:p>
          <a:p>
            <a:pPr marL="0" indent="0">
              <a:buNone/>
            </a:pPr>
            <a:r>
              <a:rPr lang="nb-NO" dirty="0" smtClean="0"/>
              <a:t>Vann		0%	</a:t>
            </a:r>
            <a:r>
              <a:rPr lang="nb-NO" dirty="0" err="1" smtClean="0"/>
              <a:t>defl</a:t>
            </a:r>
            <a:r>
              <a:rPr lang="nb-NO" dirty="0" smtClean="0"/>
              <a:t>.	</a:t>
            </a:r>
            <a:r>
              <a:rPr lang="nb-NO" dirty="0" err="1"/>
              <a:t>d</a:t>
            </a:r>
            <a:r>
              <a:rPr lang="nb-NO" dirty="0" err="1" smtClean="0"/>
              <a:t>efl</a:t>
            </a:r>
            <a:r>
              <a:rPr lang="nb-NO" dirty="0" smtClean="0"/>
              <a:t>.	</a:t>
            </a:r>
            <a:r>
              <a:rPr lang="nb-NO" dirty="0" err="1"/>
              <a:t>d</a:t>
            </a:r>
            <a:r>
              <a:rPr lang="nb-NO" dirty="0" err="1" smtClean="0"/>
              <a:t>efl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Avløp		0%	</a:t>
            </a:r>
            <a:r>
              <a:rPr lang="nb-NO" dirty="0" err="1" smtClean="0"/>
              <a:t>defl</a:t>
            </a:r>
            <a:r>
              <a:rPr lang="nb-NO" dirty="0" smtClean="0"/>
              <a:t>.	</a:t>
            </a:r>
            <a:r>
              <a:rPr lang="nb-NO" dirty="0" err="1" smtClean="0"/>
              <a:t>defl</a:t>
            </a:r>
            <a:r>
              <a:rPr lang="nb-NO" dirty="0" smtClean="0"/>
              <a:t>.	</a:t>
            </a:r>
            <a:r>
              <a:rPr lang="nb-NO" dirty="0" err="1" smtClean="0"/>
              <a:t>defl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Renovasjon*	20%	</a:t>
            </a:r>
            <a:r>
              <a:rPr lang="nb-NO" dirty="0" err="1" smtClean="0"/>
              <a:t>defl</a:t>
            </a:r>
            <a:r>
              <a:rPr lang="nb-NO" dirty="0" smtClean="0"/>
              <a:t>.	</a:t>
            </a:r>
            <a:r>
              <a:rPr lang="nb-NO" dirty="0" err="1" smtClean="0"/>
              <a:t>defl</a:t>
            </a:r>
            <a:r>
              <a:rPr lang="nb-NO" dirty="0" smtClean="0"/>
              <a:t>.	</a:t>
            </a:r>
            <a:r>
              <a:rPr lang="nb-NO" dirty="0" err="1" smtClean="0"/>
              <a:t>defl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Slam		0%	</a:t>
            </a:r>
            <a:r>
              <a:rPr lang="nb-NO" dirty="0" err="1" smtClean="0"/>
              <a:t>defl</a:t>
            </a:r>
            <a:r>
              <a:rPr lang="nb-NO" dirty="0"/>
              <a:t>.	</a:t>
            </a:r>
            <a:r>
              <a:rPr lang="nb-NO" dirty="0" err="1"/>
              <a:t>defl</a:t>
            </a:r>
            <a:r>
              <a:rPr lang="nb-NO" dirty="0"/>
              <a:t>.	</a:t>
            </a:r>
            <a:r>
              <a:rPr lang="nb-NO" dirty="0" err="1"/>
              <a:t>defl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Feiing		0%</a:t>
            </a:r>
            <a:r>
              <a:rPr lang="nb-NO" dirty="0"/>
              <a:t>	</a:t>
            </a:r>
            <a:r>
              <a:rPr lang="nb-NO" dirty="0" err="1" smtClean="0"/>
              <a:t>defl</a:t>
            </a:r>
            <a:r>
              <a:rPr lang="nb-NO" dirty="0"/>
              <a:t>.	</a:t>
            </a:r>
            <a:r>
              <a:rPr lang="nb-NO" dirty="0" err="1"/>
              <a:t>defl</a:t>
            </a:r>
            <a:r>
              <a:rPr lang="nb-NO" dirty="0"/>
              <a:t>.	</a:t>
            </a:r>
            <a:r>
              <a:rPr lang="nb-NO" dirty="0" err="1"/>
              <a:t>defl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/>
              <a:t>Hovedårsaken til den lave prisjusteringen er det lave rentenivået. Økt rente ut over forventet må kompenseres ved økte priser ut over </a:t>
            </a:r>
            <a:r>
              <a:rPr lang="nb-NO" dirty="0" err="1"/>
              <a:t>deflator</a:t>
            </a:r>
            <a:r>
              <a:rPr lang="nb-NO" dirty="0"/>
              <a:t>.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lagt</a:t>
            </a:r>
            <a:r>
              <a:rPr lang="en-US" dirty="0"/>
              <a:t> inn </a:t>
            </a:r>
            <a:r>
              <a:rPr lang="en-US" dirty="0" err="1"/>
              <a:t>forventning</a:t>
            </a:r>
            <a:r>
              <a:rPr lang="en-US" dirty="0"/>
              <a:t> om </a:t>
            </a:r>
            <a:r>
              <a:rPr lang="en-US" dirty="0" err="1"/>
              <a:t>samme</a:t>
            </a:r>
            <a:r>
              <a:rPr lang="en-US" dirty="0"/>
              <a:t> </a:t>
            </a:r>
            <a:r>
              <a:rPr lang="en-US" dirty="0" err="1"/>
              <a:t>endring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kalkylerenten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lånerenten</a:t>
            </a:r>
            <a:r>
              <a:rPr lang="en-US" dirty="0"/>
              <a:t>.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* Renovasjon har for 2016 </a:t>
            </a:r>
            <a:r>
              <a:rPr lang="nb-NO" dirty="0" err="1"/>
              <a:t>ca</a:t>
            </a:r>
            <a:r>
              <a:rPr lang="nb-NO" dirty="0"/>
              <a:t> samme nominelle avgift som i </a:t>
            </a:r>
            <a:r>
              <a:rPr lang="nb-NO" dirty="0" smtClean="0"/>
              <a:t>2008 og </a:t>
            </a:r>
            <a:r>
              <a:rPr lang="nb-NO" dirty="0"/>
              <a:t>må derfor bruke opp </a:t>
            </a:r>
            <a:r>
              <a:rPr lang="nb-NO" dirty="0" smtClean="0"/>
              <a:t>fond. Derfor er det nødvendig med en slik avgiftsøkning.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85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360040"/>
          </a:xfrm>
        </p:spPr>
        <p:txBody>
          <a:bodyPr/>
          <a:lstStyle/>
          <a:p>
            <a:r>
              <a:rPr lang="nb-NO" dirty="0" smtClean="0"/>
              <a:t>Driftstiltak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971256"/>
          </a:xfrm>
        </p:spPr>
        <p:txBody>
          <a:bodyPr/>
          <a:lstStyle/>
          <a:p>
            <a:pPr lvl="0"/>
            <a:r>
              <a:rPr lang="nb-NO" sz="1600" dirty="0"/>
              <a:t>Endring i antall barnehageplasser i </a:t>
            </a:r>
            <a:r>
              <a:rPr lang="nb-NO" sz="1600" dirty="0" smtClean="0"/>
              <a:t>økonomiplanperioden</a:t>
            </a:r>
            <a:endParaRPr lang="nb-NO" sz="1600" dirty="0"/>
          </a:p>
          <a:p>
            <a:pPr lvl="0"/>
            <a:r>
              <a:rPr lang="nb-NO" sz="1600" dirty="0"/>
              <a:t>Økt pedagogandel i </a:t>
            </a:r>
            <a:r>
              <a:rPr lang="nb-NO" sz="1600" dirty="0" smtClean="0"/>
              <a:t>barnehagene (NY)</a:t>
            </a:r>
            <a:endParaRPr lang="nb-NO" sz="1600" dirty="0"/>
          </a:p>
          <a:p>
            <a:pPr lvl="0"/>
            <a:r>
              <a:rPr lang="nb-NO" sz="1600" dirty="0"/>
              <a:t>Familiens </a:t>
            </a:r>
            <a:r>
              <a:rPr lang="nb-NO" sz="1600" dirty="0" smtClean="0"/>
              <a:t>hus (NY)</a:t>
            </a:r>
            <a:endParaRPr lang="nb-NO" sz="1600" dirty="0"/>
          </a:p>
          <a:p>
            <a:pPr lvl="0"/>
            <a:r>
              <a:rPr lang="nb-NO" sz="1600" dirty="0"/>
              <a:t>Helhetlig realfagssatsing </a:t>
            </a:r>
            <a:r>
              <a:rPr lang="nb-NO" sz="1600" dirty="0" smtClean="0"/>
              <a:t>barn i barnehage </a:t>
            </a:r>
            <a:r>
              <a:rPr lang="nb-NO" sz="1600" dirty="0" smtClean="0"/>
              <a:t>2017-2018 (NY)</a:t>
            </a:r>
            <a:endParaRPr lang="nb-NO" sz="1600" dirty="0"/>
          </a:p>
          <a:p>
            <a:pPr lvl="0"/>
            <a:r>
              <a:rPr lang="nb-NO" sz="1600" dirty="0" smtClean="0"/>
              <a:t>Midlertidig </a:t>
            </a:r>
            <a:r>
              <a:rPr lang="nb-NO" sz="1600" dirty="0" err="1"/>
              <a:t>skolerigg</a:t>
            </a:r>
            <a:r>
              <a:rPr lang="nb-NO" sz="1600" dirty="0"/>
              <a:t> </a:t>
            </a:r>
            <a:r>
              <a:rPr lang="nb-NO" sz="1600" dirty="0" smtClean="0"/>
              <a:t>Harstad skole 2016-2018</a:t>
            </a:r>
            <a:endParaRPr lang="nb-NO" sz="1600" dirty="0"/>
          </a:p>
          <a:p>
            <a:pPr lvl="0"/>
            <a:r>
              <a:rPr lang="nb-NO" sz="1600" dirty="0"/>
              <a:t>Skolestruktur i øyriket fra </a:t>
            </a:r>
            <a:r>
              <a:rPr lang="nb-NO" sz="1600" dirty="0" smtClean="0"/>
              <a:t>2018 (NY)</a:t>
            </a:r>
            <a:endParaRPr lang="nb-NO" sz="1600" dirty="0"/>
          </a:p>
          <a:p>
            <a:pPr lvl="0"/>
            <a:r>
              <a:rPr lang="nb-NO" sz="1600" dirty="0"/>
              <a:t>Finansiering av pasientsentrert helsetjenesteteam (2016-2017)</a:t>
            </a:r>
          </a:p>
          <a:p>
            <a:pPr lvl="0"/>
            <a:r>
              <a:rPr lang="nb-NO" sz="1600" dirty="0" err="1"/>
              <a:t>Fontenehus</a:t>
            </a:r>
            <a:r>
              <a:rPr lang="nb-NO" sz="1600" dirty="0"/>
              <a:t> fra </a:t>
            </a:r>
            <a:r>
              <a:rPr lang="nb-NO" sz="1600" dirty="0" smtClean="0"/>
              <a:t>2018 (NY)</a:t>
            </a:r>
            <a:endParaRPr lang="nb-NO" sz="1600" dirty="0"/>
          </a:p>
          <a:p>
            <a:pPr lvl="0"/>
            <a:r>
              <a:rPr lang="nb-NO" sz="1600" dirty="0"/>
              <a:t>Rekrutteringstiltak – utdanningsfond for </a:t>
            </a:r>
            <a:r>
              <a:rPr lang="nb-NO" sz="1600" dirty="0" err="1" smtClean="0"/>
              <a:t>allmenleger</a:t>
            </a:r>
            <a:r>
              <a:rPr lang="nb-NO" sz="1600" dirty="0" smtClean="0"/>
              <a:t> (NY)</a:t>
            </a:r>
            <a:endParaRPr lang="nb-NO" sz="1600" dirty="0"/>
          </a:p>
          <a:p>
            <a:pPr lvl="0"/>
            <a:r>
              <a:rPr lang="nb-NO" sz="1600" dirty="0"/>
              <a:t>Tilskudd til </a:t>
            </a:r>
            <a:r>
              <a:rPr lang="nb-NO" sz="1600" dirty="0" smtClean="0"/>
              <a:t>frivillighetssentralen (NY)</a:t>
            </a:r>
            <a:endParaRPr lang="nb-NO" sz="1600" dirty="0"/>
          </a:p>
          <a:p>
            <a:pPr lvl="0"/>
            <a:r>
              <a:rPr lang="nb-NO" sz="1600" dirty="0" err="1"/>
              <a:t>Drifting</a:t>
            </a:r>
            <a:r>
              <a:rPr lang="nb-NO" sz="1600" dirty="0"/>
              <a:t> og styrking av IKT-tjenester pleie og </a:t>
            </a:r>
            <a:r>
              <a:rPr lang="nb-NO" sz="1600" dirty="0" smtClean="0"/>
              <a:t>omsorg (NY)</a:t>
            </a:r>
            <a:endParaRPr lang="nb-NO" sz="1600" dirty="0"/>
          </a:p>
          <a:p>
            <a:pPr lvl="0"/>
            <a:r>
              <a:rPr lang="nb-NO" sz="1600" dirty="0"/>
              <a:t>Kartlegging av drift pleie og omsorg </a:t>
            </a:r>
            <a:r>
              <a:rPr lang="nb-NO" sz="1600" dirty="0" smtClean="0"/>
              <a:t>2017 (NY)</a:t>
            </a:r>
            <a:endParaRPr lang="nb-NO" sz="1600" dirty="0"/>
          </a:p>
          <a:p>
            <a:pPr lvl="0"/>
            <a:r>
              <a:rPr lang="nb-NO" sz="1600" dirty="0"/>
              <a:t>Styrking av </a:t>
            </a:r>
            <a:r>
              <a:rPr lang="nb-NO" sz="1600" dirty="0" smtClean="0"/>
              <a:t>rusomsorgen (NY)</a:t>
            </a:r>
            <a:endParaRPr lang="nb-NO" sz="1600" dirty="0"/>
          </a:p>
          <a:p>
            <a:pPr lvl="0"/>
            <a:r>
              <a:rPr lang="nb-NO" sz="1600" dirty="0"/>
              <a:t>Øyeblikkelig hjelp rus og </a:t>
            </a:r>
            <a:r>
              <a:rPr lang="nb-NO" sz="1600" dirty="0" smtClean="0"/>
              <a:t>psykiatri (NY)</a:t>
            </a:r>
            <a:endParaRPr lang="nb-NO" sz="1600" dirty="0"/>
          </a:p>
          <a:p>
            <a:pPr lvl="0"/>
            <a:r>
              <a:rPr lang="nb-NO" sz="1600" dirty="0"/>
              <a:t>Aktiviteter for beboere på </a:t>
            </a:r>
            <a:r>
              <a:rPr lang="nb-NO" sz="1600" dirty="0" smtClean="0"/>
              <a:t>sykehjem (NY)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53422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360040"/>
          </a:xfrm>
        </p:spPr>
        <p:txBody>
          <a:bodyPr/>
          <a:lstStyle/>
          <a:p>
            <a:r>
              <a:rPr lang="nb-NO" dirty="0" smtClean="0"/>
              <a:t>Driftstiltak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331296"/>
          </a:xfrm>
        </p:spPr>
        <p:txBody>
          <a:bodyPr/>
          <a:lstStyle/>
          <a:p>
            <a:pPr lvl="0"/>
            <a:r>
              <a:rPr lang="nb-NO" sz="1600" dirty="0" smtClean="0"/>
              <a:t>Prosjektmidler </a:t>
            </a:r>
            <a:r>
              <a:rPr lang="nb-NO" sz="1600" dirty="0"/>
              <a:t>«det neste steget» - olympiatoppen Nord Norge (2016-2018)</a:t>
            </a:r>
          </a:p>
          <a:p>
            <a:pPr lvl="0"/>
            <a:r>
              <a:rPr lang="nb-NO" sz="1600" dirty="0"/>
              <a:t>Redusert halleie barn og </a:t>
            </a:r>
            <a:r>
              <a:rPr lang="nb-NO" sz="1600" dirty="0" smtClean="0"/>
              <a:t>unge (NY)</a:t>
            </a:r>
            <a:endParaRPr lang="nb-NO" sz="1600" dirty="0"/>
          </a:p>
          <a:p>
            <a:pPr lvl="0"/>
            <a:r>
              <a:rPr lang="nb-NO" sz="1600" dirty="0"/>
              <a:t>Tiltak barn og unge – søknadsbaserte midler </a:t>
            </a:r>
            <a:r>
              <a:rPr lang="nb-NO" sz="1600" dirty="0" smtClean="0"/>
              <a:t>2017 (NY)</a:t>
            </a:r>
            <a:endParaRPr lang="nb-NO" sz="1600" dirty="0"/>
          </a:p>
          <a:p>
            <a:pPr lvl="0"/>
            <a:r>
              <a:rPr lang="nb-NO" sz="1600" dirty="0"/>
              <a:t>Overvåking deponi Seljestad</a:t>
            </a:r>
          </a:p>
          <a:p>
            <a:pPr lvl="0"/>
            <a:r>
              <a:rPr lang="nb-NO" sz="1600" dirty="0"/>
              <a:t>Midler til krattrydding langs vei annet hvert år fra 2018</a:t>
            </a:r>
          </a:p>
          <a:p>
            <a:pPr lvl="0"/>
            <a:r>
              <a:rPr lang="nb-NO" sz="1600" dirty="0"/>
              <a:t>Midler til skrotnisseprosjektet annet hvert år fra 2017</a:t>
            </a:r>
          </a:p>
          <a:p>
            <a:pPr lvl="0"/>
            <a:r>
              <a:rPr lang="nb-NO" sz="1600" dirty="0"/>
              <a:t>Økt bemanning Areal og byggesak. 3-årig prosjektstilling finansiert med økte inntekter </a:t>
            </a:r>
            <a:r>
              <a:rPr lang="nb-NO" sz="1600" dirty="0" smtClean="0"/>
              <a:t>2016-2018</a:t>
            </a:r>
            <a:endParaRPr lang="nb-NO" sz="1600" dirty="0"/>
          </a:p>
          <a:p>
            <a:pPr lvl="0"/>
            <a:r>
              <a:rPr lang="nb-NO" sz="1600" dirty="0"/>
              <a:t>Planlegging av gang- og sykkelvei fylkesvei 4 </a:t>
            </a:r>
            <a:r>
              <a:rPr lang="nb-NO" sz="1600" dirty="0" smtClean="0"/>
              <a:t>2017 (NY)</a:t>
            </a:r>
            <a:endParaRPr lang="nb-NO" sz="1600" dirty="0"/>
          </a:p>
          <a:p>
            <a:pPr lvl="0"/>
            <a:r>
              <a:rPr lang="nb-NO" sz="1600" dirty="0"/>
              <a:t>Styrking av </a:t>
            </a:r>
            <a:r>
              <a:rPr lang="nb-NO" sz="1600" dirty="0" smtClean="0"/>
              <a:t>vegvedlikeholdet (NY)</a:t>
            </a:r>
            <a:endParaRPr lang="nb-NO" sz="1600" dirty="0"/>
          </a:p>
          <a:p>
            <a:pPr lvl="0"/>
            <a:r>
              <a:rPr lang="nb-NO" sz="1600" dirty="0"/>
              <a:t>Parkeringsstrategi for Harstad </a:t>
            </a:r>
            <a:r>
              <a:rPr lang="nb-NO" sz="1600" dirty="0" smtClean="0"/>
              <a:t>2017 (NY)</a:t>
            </a:r>
            <a:endParaRPr lang="nb-NO" sz="1600" dirty="0"/>
          </a:p>
          <a:p>
            <a:pPr lvl="0"/>
            <a:r>
              <a:rPr lang="nb-NO" sz="1600" dirty="0"/>
              <a:t>Bevilgning til utdanning deltidspersonell brann </a:t>
            </a:r>
            <a:r>
              <a:rPr lang="nb-NO" sz="1600" dirty="0" smtClean="0"/>
              <a:t>2016-2017</a:t>
            </a:r>
            <a:endParaRPr lang="nb-NO" sz="1600" dirty="0"/>
          </a:p>
          <a:p>
            <a:pPr lvl="0"/>
            <a:r>
              <a:rPr lang="nb-NO" sz="1600" dirty="0" smtClean="0"/>
              <a:t>110-sentralen – økte kostnader (NY)</a:t>
            </a:r>
            <a:endParaRPr lang="nb-NO" sz="1600" dirty="0"/>
          </a:p>
          <a:p>
            <a:pPr lvl="0"/>
            <a:r>
              <a:rPr lang="nb-NO" sz="1600" dirty="0"/>
              <a:t>Prosjekt «utvikling av </a:t>
            </a:r>
            <a:r>
              <a:rPr lang="nb-NO" sz="1600" dirty="0" err="1"/>
              <a:t>petro</a:t>
            </a:r>
            <a:r>
              <a:rPr lang="nb-NO" sz="1600" dirty="0"/>
              <a:t>- og </a:t>
            </a:r>
            <a:r>
              <a:rPr lang="nb-NO" sz="1600" dirty="0" err="1"/>
              <a:t>leverandridustri</a:t>
            </a:r>
            <a:r>
              <a:rPr lang="nb-NO" sz="1600" dirty="0"/>
              <a:t> i Harstad og Lenvik </a:t>
            </a:r>
            <a:r>
              <a:rPr lang="nb-NO" sz="1600" dirty="0" smtClean="0"/>
              <a:t>2017-2018 (NY)</a:t>
            </a:r>
            <a:endParaRPr lang="nb-NO" sz="1600" dirty="0"/>
          </a:p>
          <a:p>
            <a:pPr lvl="0"/>
            <a:r>
              <a:rPr lang="nb-NO" sz="1600" dirty="0" smtClean="0"/>
              <a:t>Næringsrådgiver (NY)</a:t>
            </a:r>
            <a:endParaRPr lang="nb-NO" sz="1600" dirty="0"/>
          </a:p>
          <a:p>
            <a:r>
              <a:rPr lang="nb-NO" sz="1600" dirty="0"/>
              <a:t>Kompetansetiltak publikumshenvendelse </a:t>
            </a:r>
            <a:r>
              <a:rPr lang="nb-NO" sz="1600" dirty="0" smtClean="0"/>
              <a:t>2017 (NY)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71010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989887" cy="1081088"/>
          </a:xfrm>
        </p:spPr>
        <p:txBody>
          <a:bodyPr/>
          <a:lstStyle/>
          <a:p>
            <a:r>
              <a:rPr lang="nb-NO" altLang="nb-NO" sz="3200" dirty="0" smtClean="0"/>
              <a:t>Utgangspunkt</a:t>
            </a:r>
          </a:p>
        </p:txBody>
      </p:sp>
      <p:sp>
        <p:nvSpPr>
          <p:cNvPr id="4099" name="Plassholder for innhold 2"/>
          <p:cNvSpPr>
            <a:spLocks noGrp="1"/>
          </p:cNvSpPr>
          <p:nvPr>
            <p:ph idx="1"/>
          </p:nvPr>
        </p:nvSpPr>
        <p:spPr>
          <a:xfrm>
            <a:off x="684213" y="1557338"/>
            <a:ext cx="7772400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b-NO" altLang="nb-NO" sz="2000" dirty="0" smtClean="0"/>
          </a:p>
          <a:p>
            <a:pPr eaLnBrk="1" hangingPunct="1">
              <a:lnSpc>
                <a:spcPct val="90000"/>
              </a:lnSpc>
            </a:pPr>
            <a:r>
              <a:rPr lang="nb-NO" altLang="nb-NO" sz="2200" dirty="0" smtClean="0"/>
              <a:t>”Strategi for økonomisk balanse” </a:t>
            </a:r>
          </a:p>
          <a:p>
            <a:pPr lvl="1" eaLnBrk="1" hangingPunct="1">
              <a:lnSpc>
                <a:spcPct val="90000"/>
              </a:lnSpc>
            </a:pPr>
            <a:endParaRPr lang="nb-NO" altLang="nb-NO" sz="2000" dirty="0" smtClean="0"/>
          </a:p>
          <a:p>
            <a:pPr eaLnBrk="1" hangingPunct="1">
              <a:lnSpc>
                <a:spcPct val="90000"/>
              </a:lnSpc>
            </a:pPr>
            <a:r>
              <a:rPr lang="nb-NO" altLang="nb-NO" sz="2200" dirty="0" smtClean="0"/>
              <a:t>VHP 2016-2019</a:t>
            </a:r>
          </a:p>
          <a:p>
            <a:pPr lvl="1" eaLnBrk="1" hangingPunct="1">
              <a:lnSpc>
                <a:spcPct val="90000"/>
              </a:lnSpc>
            </a:pPr>
            <a:endParaRPr lang="nb-NO" altLang="nb-NO" sz="20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2200" dirty="0" smtClean="0"/>
              <a:t>Prognose </a:t>
            </a:r>
            <a:r>
              <a:rPr lang="nb-NO" altLang="nb-NO" sz="2200" dirty="0"/>
              <a:t>på drift i balanse i </a:t>
            </a:r>
            <a:r>
              <a:rPr lang="nb-NO" altLang="nb-NO" sz="2200" dirty="0" smtClean="0"/>
              <a:t>2016</a:t>
            </a:r>
            <a:endParaRPr lang="nb-NO" altLang="nb-NO" sz="22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b-NO" altLang="nb-NO" sz="20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2200" dirty="0" smtClean="0"/>
              <a:t>Forslaget til statsbudsjett for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432048"/>
          </a:xfrm>
        </p:spPr>
        <p:txBody>
          <a:bodyPr/>
          <a:lstStyle/>
          <a:p>
            <a:r>
              <a:rPr lang="nb-NO" dirty="0" smtClean="0"/>
              <a:t>Investeringstiltak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824536"/>
          </a:xfrm>
        </p:spPr>
        <p:txBody>
          <a:bodyPr/>
          <a:lstStyle/>
          <a:p>
            <a:pPr lvl="0"/>
            <a:r>
              <a:rPr lang="nb-NO" sz="1400" dirty="0"/>
              <a:t>Ny Harstad skole med ferdigstillelse til skolestart høsten 2018	</a:t>
            </a:r>
            <a:r>
              <a:rPr lang="nb-NO" sz="1400" dirty="0" smtClean="0"/>
              <a:t>2017-2018</a:t>
            </a:r>
            <a:endParaRPr lang="nb-NO" sz="1400" dirty="0"/>
          </a:p>
          <a:p>
            <a:pPr lvl="0"/>
            <a:r>
              <a:rPr lang="nb-NO" sz="1400" dirty="0"/>
              <a:t>Barnehage på Lundenes 		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Ferdigstillelse av Digital satsing i grunnskolen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Ny bil </a:t>
            </a:r>
            <a:r>
              <a:rPr lang="nb-NO" sz="1400" dirty="0" smtClean="0"/>
              <a:t>skoleteamet (NY)</a:t>
            </a:r>
            <a:r>
              <a:rPr lang="nb-NO" sz="1400" dirty="0"/>
              <a:t>	 	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 smtClean="0"/>
              <a:t>Velferdsteknologi</a:t>
            </a:r>
            <a:r>
              <a:rPr lang="nb-NO" sz="1400" dirty="0"/>
              <a:t>		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Helsehuset/</a:t>
            </a:r>
            <a:r>
              <a:rPr lang="nb-NO" sz="1400" dirty="0" err="1"/>
              <a:t>lokaledisinsk</a:t>
            </a:r>
            <a:r>
              <a:rPr lang="nb-NO" sz="1400" dirty="0"/>
              <a:t> senter inkl. drift av dagavdeling		</a:t>
            </a:r>
            <a:r>
              <a:rPr lang="nb-NO" sz="1400" dirty="0" smtClean="0"/>
              <a:t>2017-2019</a:t>
            </a:r>
            <a:endParaRPr lang="nb-NO" sz="1400" dirty="0"/>
          </a:p>
          <a:p>
            <a:pPr lvl="0"/>
            <a:r>
              <a:rPr lang="nb-NO" sz="1400" dirty="0"/>
              <a:t>Ferdigstillelse av lysanlegg Harstad stadion og </a:t>
            </a:r>
            <a:r>
              <a:rPr lang="nb-NO" sz="1400" dirty="0" err="1"/>
              <a:t>Kanebogen</a:t>
            </a:r>
            <a:r>
              <a:rPr lang="nb-NO" sz="1400" dirty="0"/>
              <a:t> stadion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Opprusting av </a:t>
            </a:r>
            <a:r>
              <a:rPr lang="nb-NO" sz="1400" dirty="0" err="1" smtClean="0"/>
              <a:t>Landsåshallen</a:t>
            </a:r>
            <a:r>
              <a:rPr lang="nb-NO" sz="1400" dirty="0" smtClean="0"/>
              <a:t> (NY)</a:t>
            </a:r>
            <a:r>
              <a:rPr lang="nb-NO" sz="1400" dirty="0"/>
              <a:t>				</a:t>
            </a:r>
            <a:r>
              <a:rPr lang="nb-NO" sz="1400" dirty="0" smtClean="0"/>
              <a:t>2017-2019</a:t>
            </a:r>
            <a:endParaRPr lang="nb-NO" sz="1400" dirty="0"/>
          </a:p>
          <a:p>
            <a:pPr lvl="0"/>
            <a:r>
              <a:rPr lang="nb-NO" sz="1400" dirty="0" smtClean="0"/>
              <a:t>Ladestasjoner (NY)</a:t>
            </a:r>
            <a:r>
              <a:rPr lang="nb-NO" sz="1400" dirty="0"/>
              <a:t>		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Bil til </a:t>
            </a:r>
            <a:r>
              <a:rPr lang="nb-NO" sz="1400" dirty="0" smtClean="0"/>
              <a:t>oppmålingstjenesten (NY)</a:t>
            </a:r>
            <a:r>
              <a:rPr lang="nb-NO" sz="1400" dirty="0"/>
              <a:t>	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Rehabilitering av Fjellveien i </a:t>
            </a:r>
            <a:r>
              <a:rPr lang="nb-NO" sz="1400" dirty="0" smtClean="0"/>
              <a:t>folkeparken (NY)</a:t>
            </a:r>
            <a:r>
              <a:rPr lang="nb-NO" sz="1400" dirty="0"/>
              <a:t>			</a:t>
            </a:r>
            <a:r>
              <a:rPr lang="nb-NO" sz="1400" dirty="0" smtClean="0"/>
              <a:t>2017-2018</a:t>
            </a:r>
            <a:endParaRPr lang="nb-NO" sz="1400" dirty="0"/>
          </a:p>
          <a:p>
            <a:pPr lvl="0"/>
            <a:r>
              <a:rPr lang="nb-NO" sz="1400" dirty="0"/>
              <a:t>Oppgradering kommunalt veinett				</a:t>
            </a:r>
            <a:r>
              <a:rPr lang="nb-NO" sz="1400" dirty="0" smtClean="0"/>
              <a:t>2017-2018</a:t>
            </a:r>
            <a:endParaRPr lang="nb-NO" sz="1400" dirty="0"/>
          </a:p>
          <a:p>
            <a:pPr lvl="0"/>
            <a:r>
              <a:rPr lang="nb-NO" sz="1400" dirty="0"/>
              <a:t>Sørvik skole – </a:t>
            </a:r>
            <a:r>
              <a:rPr lang="nb-NO" sz="1400" dirty="0" err="1"/>
              <a:t>traffikal</a:t>
            </a:r>
            <a:r>
              <a:rPr lang="nb-NO" sz="1400" dirty="0"/>
              <a:t> </a:t>
            </a:r>
            <a:r>
              <a:rPr lang="nb-NO" sz="1400" dirty="0" smtClean="0"/>
              <a:t>løsning (NY)</a:t>
            </a:r>
            <a:r>
              <a:rPr lang="nb-NO" sz="1400" dirty="0"/>
              <a:t>	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 err="1"/>
              <a:t>Ric</a:t>
            </a:r>
            <a:r>
              <a:rPr lang="nb-NO" sz="1400" dirty="0"/>
              <a:t>. Kaarbøs plass – opprusting	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Ny mannskapsvogn Brann					</a:t>
            </a:r>
            <a:r>
              <a:rPr lang="nb-NO" sz="1400" dirty="0" smtClean="0"/>
              <a:t>2019</a:t>
            </a:r>
            <a:endParaRPr lang="nb-NO" sz="1400" dirty="0"/>
          </a:p>
          <a:p>
            <a:pPr lvl="0"/>
            <a:r>
              <a:rPr lang="nb-NO" sz="1400" dirty="0"/>
              <a:t>Ny slokkeenhet med </a:t>
            </a:r>
            <a:r>
              <a:rPr lang="nb-NO" sz="1400" dirty="0" err="1"/>
              <a:t>CAFS</a:t>
            </a:r>
            <a:r>
              <a:rPr lang="nb-NO" sz="1400" dirty="0"/>
              <a:t> og redningsverktøy </a:t>
            </a:r>
            <a:r>
              <a:rPr lang="nb-NO" sz="1400" dirty="0" smtClean="0"/>
              <a:t>Bjarkøy (NY)</a:t>
            </a:r>
            <a:r>
              <a:rPr lang="nb-NO" sz="1400" dirty="0"/>
              <a:t>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Ny dataløsning for tilsyn </a:t>
            </a:r>
            <a:r>
              <a:rPr lang="nb-NO" sz="1400" dirty="0" smtClean="0"/>
              <a:t>brann (NY)</a:t>
            </a:r>
            <a:r>
              <a:rPr lang="nb-NO" sz="1400" dirty="0"/>
              <a:t>				</a:t>
            </a:r>
            <a:r>
              <a:rPr lang="nb-NO" sz="1400" dirty="0" smtClean="0"/>
              <a:t>2017</a:t>
            </a:r>
            <a:endParaRPr lang="nb-NO" sz="1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267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432048"/>
          </a:xfrm>
        </p:spPr>
        <p:txBody>
          <a:bodyPr/>
          <a:lstStyle/>
          <a:p>
            <a:r>
              <a:rPr lang="nb-NO" dirty="0" smtClean="0"/>
              <a:t>Investeringstiltak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752528"/>
          </a:xfrm>
        </p:spPr>
        <p:txBody>
          <a:bodyPr/>
          <a:lstStyle/>
          <a:p>
            <a:pPr lvl="0"/>
            <a:r>
              <a:rPr lang="nb-NO" sz="1400" dirty="0" smtClean="0"/>
              <a:t>Trondenes </a:t>
            </a:r>
            <a:r>
              <a:rPr lang="nb-NO" sz="1400" dirty="0"/>
              <a:t>kirke – utbedring elektrisk </a:t>
            </a:r>
            <a:r>
              <a:rPr lang="nb-NO" sz="1400" dirty="0" smtClean="0"/>
              <a:t>anlegg (NY)</a:t>
            </a:r>
            <a:r>
              <a:rPr lang="nb-NO" sz="1400" dirty="0"/>
              <a:t>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Harstad kirke – utbedring elektrisk </a:t>
            </a:r>
            <a:r>
              <a:rPr lang="nb-NO" sz="1400" dirty="0" smtClean="0"/>
              <a:t>anlegg (NY)</a:t>
            </a:r>
            <a:r>
              <a:rPr lang="nb-NO" sz="1400" dirty="0"/>
              <a:t>		</a:t>
            </a:r>
            <a:r>
              <a:rPr lang="nb-NO" sz="1400" dirty="0" smtClean="0"/>
              <a:t>2018</a:t>
            </a:r>
            <a:endParaRPr lang="nb-NO" sz="1400" dirty="0"/>
          </a:p>
          <a:p>
            <a:pPr lvl="0"/>
            <a:r>
              <a:rPr lang="nb-NO" sz="1400" dirty="0"/>
              <a:t>Alarm i </a:t>
            </a:r>
            <a:r>
              <a:rPr lang="nb-NO" sz="1400" dirty="0" smtClean="0"/>
              <a:t>kirkene (NY)</a:t>
            </a:r>
            <a:r>
              <a:rPr lang="nb-NO" sz="1400" dirty="0"/>
              <a:t>					</a:t>
            </a:r>
            <a:r>
              <a:rPr lang="nb-NO" sz="1400" dirty="0" smtClean="0"/>
              <a:t>2018</a:t>
            </a:r>
            <a:endParaRPr lang="nb-NO" sz="1400" dirty="0"/>
          </a:p>
          <a:p>
            <a:pPr lvl="0"/>
            <a:r>
              <a:rPr lang="nb-NO" sz="1400" dirty="0"/>
              <a:t>Lundenes kirke – </a:t>
            </a:r>
            <a:r>
              <a:rPr lang="nb-NO" sz="1400" dirty="0" smtClean="0"/>
              <a:t>takutbedring (NY)</a:t>
            </a:r>
            <a:r>
              <a:rPr lang="nb-NO" sz="1400" dirty="0"/>
              <a:t>				</a:t>
            </a:r>
            <a:r>
              <a:rPr lang="nb-NO" sz="1400" dirty="0" smtClean="0"/>
              <a:t>2019</a:t>
            </a:r>
            <a:endParaRPr lang="nb-NO" sz="1400" dirty="0"/>
          </a:p>
          <a:p>
            <a:pPr lvl="0"/>
            <a:r>
              <a:rPr lang="nb-NO" sz="1400" dirty="0"/>
              <a:t>Oppgradering av kommunale bygg </a:t>
            </a:r>
            <a:r>
              <a:rPr lang="nb-NO" sz="1400" dirty="0" smtClean="0"/>
              <a:t>				2017-2020</a:t>
            </a:r>
            <a:endParaRPr lang="nb-NO" sz="1400" dirty="0"/>
          </a:p>
          <a:p>
            <a:pPr lvl="0"/>
            <a:r>
              <a:rPr lang="nb-NO" sz="1400" dirty="0"/>
              <a:t>Tidligere Sama sykehjem – ombygging til 19 </a:t>
            </a:r>
            <a:r>
              <a:rPr lang="nb-NO" sz="1400" dirty="0" smtClean="0"/>
              <a:t>utleieboliger</a:t>
            </a:r>
            <a:br>
              <a:rPr lang="nb-NO" sz="1400" dirty="0" smtClean="0"/>
            </a:br>
            <a:r>
              <a:rPr lang="nb-NO" sz="1400" dirty="0" smtClean="0"/>
              <a:t>samt </a:t>
            </a:r>
            <a:r>
              <a:rPr lang="nb-NO" sz="1400" dirty="0"/>
              <a:t>kontorlokaler psykiatritjenesten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Rådhus 1B – renovering av fasader	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 err="1"/>
              <a:t>Arbeidsbase</a:t>
            </a:r>
            <a:r>
              <a:rPr lang="nb-NO" sz="1400" dirty="0"/>
              <a:t> for arbeidslaget og slakteri for </a:t>
            </a:r>
            <a:r>
              <a:rPr lang="nb-NO" sz="1400" dirty="0" smtClean="0"/>
              <a:t>fallvilt (NY)</a:t>
            </a:r>
            <a:r>
              <a:rPr lang="nb-NO" sz="1400" dirty="0"/>
              <a:t>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 smtClean="0"/>
              <a:t>Bredbåndsutbygging (NY)</a:t>
            </a:r>
            <a:r>
              <a:rPr lang="nb-NO" sz="1400" dirty="0"/>
              <a:t>		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Elektronisk servicesystem og </a:t>
            </a:r>
            <a:r>
              <a:rPr lang="nb-NO" sz="1400" dirty="0" smtClean="0"/>
              <a:t>telefonsystem (NY)</a:t>
            </a:r>
            <a:r>
              <a:rPr lang="nb-NO" sz="1400" dirty="0"/>
              <a:t>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E-handelssystem inkl. drift	</a:t>
            </a:r>
            <a:r>
              <a:rPr lang="nb-NO" sz="1400" dirty="0" smtClean="0"/>
              <a:t> (NY)</a:t>
            </a:r>
            <a:r>
              <a:rPr lang="nb-NO" sz="1400" dirty="0"/>
              <a:t>	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Konkurransegjennomføringsverktøy </a:t>
            </a:r>
            <a:r>
              <a:rPr lang="nb-NO" sz="1400" dirty="0" err="1"/>
              <a:t>KGV</a:t>
            </a:r>
            <a:r>
              <a:rPr lang="nb-NO" sz="1400" dirty="0"/>
              <a:t> inkl. </a:t>
            </a:r>
            <a:r>
              <a:rPr lang="nb-NO" sz="1400" dirty="0" smtClean="0"/>
              <a:t>drift (NY)</a:t>
            </a:r>
            <a:r>
              <a:rPr lang="nb-NO" sz="1400" dirty="0"/>
              <a:t>		</a:t>
            </a:r>
            <a:r>
              <a:rPr lang="nb-NO" sz="1400" dirty="0" smtClean="0"/>
              <a:t>2017</a:t>
            </a:r>
            <a:endParaRPr lang="nb-NO" sz="1400" dirty="0"/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9221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432048"/>
          </a:xfrm>
        </p:spPr>
        <p:txBody>
          <a:bodyPr/>
          <a:lstStyle/>
          <a:p>
            <a:r>
              <a:rPr lang="nb-NO" dirty="0" smtClean="0"/>
              <a:t>Investeringstiltak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5187280"/>
          </a:xfrm>
        </p:spPr>
        <p:txBody>
          <a:bodyPr/>
          <a:lstStyle/>
          <a:p>
            <a:pPr lvl="0"/>
            <a:r>
              <a:rPr lang="nb-NO" sz="1400" dirty="0" smtClean="0"/>
              <a:t>Investeringer </a:t>
            </a:r>
            <a:r>
              <a:rPr lang="nb-NO" sz="1400" dirty="0"/>
              <a:t>på vannområdet for 143 </a:t>
            </a:r>
            <a:r>
              <a:rPr lang="nb-NO" sz="1400" dirty="0" err="1"/>
              <a:t>mill</a:t>
            </a:r>
            <a:r>
              <a:rPr lang="nb-NO" sz="1400" dirty="0"/>
              <a:t> kroner (2017-2020), hvorav 11 </a:t>
            </a:r>
            <a:r>
              <a:rPr lang="nb-NO" sz="1400" dirty="0" err="1"/>
              <a:t>mill</a:t>
            </a:r>
            <a:r>
              <a:rPr lang="nb-NO" sz="1400" dirty="0"/>
              <a:t> er nye </a:t>
            </a:r>
            <a:r>
              <a:rPr lang="nb-NO" sz="1400" dirty="0" err="1" smtClean="0"/>
              <a:t>prosjekter.De</a:t>
            </a:r>
            <a:r>
              <a:rPr lang="nb-NO" sz="1400" dirty="0" smtClean="0"/>
              <a:t> </a:t>
            </a:r>
            <a:r>
              <a:rPr lang="nb-NO" sz="1400" dirty="0"/>
              <a:t>nye prosjektene er:</a:t>
            </a:r>
          </a:p>
          <a:p>
            <a:pPr lvl="2"/>
            <a:r>
              <a:rPr lang="nb-NO" dirty="0" err="1"/>
              <a:t>Kanebogen</a:t>
            </a:r>
            <a:r>
              <a:rPr lang="nb-NO" dirty="0"/>
              <a:t> Øvre				</a:t>
            </a:r>
            <a:r>
              <a:rPr lang="nb-NO" dirty="0" smtClean="0"/>
              <a:t>	2017-2019</a:t>
            </a:r>
            <a:endParaRPr lang="nb-NO" dirty="0"/>
          </a:p>
          <a:p>
            <a:pPr lvl="2"/>
            <a:r>
              <a:rPr lang="nb-NO" dirty="0"/>
              <a:t>Stalheimveien				</a:t>
            </a:r>
            <a:r>
              <a:rPr lang="nb-NO" dirty="0" smtClean="0"/>
              <a:t>	2018</a:t>
            </a:r>
            <a:endParaRPr lang="nb-NO" dirty="0"/>
          </a:p>
          <a:p>
            <a:pPr lvl="2"/>
            <a:r>
              <a:rPr lang="nb-NO" dirty="0"/>
              <a:t>Hålogalandsgate - fornying			</a:t>
            </a:r>
            <a:r>
              <a:rPr lang="nb-NO" dirty="0" smtClean="0"/>
              <a:t>	2017</a:t>
            </a:r>
            <a:endParaRPr lang="nb-NO" dirty="0"/>
          </a:p>
          <a:p>
            <a:pPr lvl="2"/>
            <a:r>
              <a:rPr lang="nb-NO" dirty="0"/>
              <a:t>Bj. </a:t>
            </a:r>
            <a:r>
              <a:rPr lang="nb-NO" dirty="0" err="1"/>
              <a:t>Erlingsønsgt</a:t>
            </a:r>
            <a:r>
              <a:rPr lang="nb-NO" dirty="0"/>
              <a:t>.				</a:t>
            </a:r>
            <a:r>
              <a:rPr lang="nb-NO" dirty="0" smtClean="0"/>
              <a:t>	2017</a:t>
            </a:r>
            <a:endParaRPr lang="nb-NO" dirty="0"/>
          </a:p>
          <a:p>
            <a:pPr lvl="0"/>
            <a:r>
              <a:rPr lang="nb-NO" sz="1400" dirty="0"/>
              <a:t>Investeringer på avløpsområdet for 165 </a:t>
            </a:r>
            <a:r>
              <a:rPr lang="nb-NO" sz="1400" dirty="0" err="1"/>
              <a:t>mill</a:t>
            </a:r>
            <a:r>
              <a:rPr lang="nb-NO" sz="1400" dirty="0"/>
              <a:t> kroner (2017-2020), hvorav 17 </a:t>
            </a:r>
            <a:r>
              <a:rPr lang="nb-NO" sz="1400" dirty="0" err="1"/>
              <a:t>mill</a:t>
            </a:r>
            <a:r>
              <a:rPr lang="nb-NO" sz="1400" dirty="0"/>
              <a:t> er nye </a:t>
            </a:r>
            <a:r>
              <a:rPr lang="nb-NO" sz="1400" dirty="0" smtClean="0"/>
              <a:t>prosjekter. De </a:t>
            </a:r>
            <a:r>
              <a:rPr lang="nb-NO" sz="1400" dirty="0"/>
              <a:t>nye prosjektene er:</a:t>
            </a:r>
          </a:p>
          <a:p>
            <a:pPr lvl="2"/>
            <a:r>
              <a:rPr lang="nb-NO" dirty="0" err="1"/>
              <a:t>Kanebogen</a:t>
            </a:r>
            <a:r>
              <a:rPr lang="nb-NO" dirty="0"/>
              <a:t> Øvre				</a:t>
            </a:r>
            <a:r>
              <a:rPr lang="nb-NO" dirty="0" smtClean="0"/>
              <a:t>	2017-2019</a:t>
            </a:r>
            <a:endParaRPr lang="nb-NO" dirty="0"/>
          </a:p>
          <a:p>
            <a:pPr lvl="2"/>
            <a:r>
              <a:rPr lang="nb-NO" dirty="0"/>
              <a:t>Stalheimveien				</a:t>
            </a:r>
            <a:r>
              <a:rPr lang="nb-NO" dirty="0" smtClean="0"/>
              <a:t>	2018</a:t>
            </a:r>
            <a:endParaRPr lang="nb-NO" dirty="0"/>
          </a:p>
          <a:p>
            <a:pPr lvl="2"/>
            <a:r>
              <a:rPr lang="nb-NO" dirty="0"/>
              <a:t>Hålogalandsgate - fornying			</a:t>
            </a:r>
            <a:r>
              <a:rPr lang="nb-NO" dirty="0" smtClean="0"/>
              <a:t>	2017</a:t>
            </a:r>
            <a:endParaRPr lang="nb-NO" dirty="0"/>
          </a:p>
          <a:p>
            <a:pPr lvl="2"/>
            <a:r>
              <a:rPr lang="nb-NO" dirty="0"/>
              <a:t>Bj. </a:t>
            </a:r>
            <a:r>
              <a:rPr lang="nb-NO" dirty="0" err="1"/>
              <a:t>Erlingsønsgt</a:t>
            </a:r>
            <a:r>
              <a:rPr lang="nb-NO" dirty="0"/>
              <a:t>.				</a:t>
            </a:r>
            <a:r>
              <a:rPr lang="nb-NO" dirty="0" smtClean="0"/>
              <a:t>	2017</a:t>
            </a:r>
            <a:endParaRPr lang="nb-NO" dirty="0"/>
          </a:p>
          <a:p>
            <a:pPr lvl="0"/>
            <a:r>
              <a:rPr lang="nb-NO" sz="1400" dirty="0"/>
              <a:t>Investeringer på Sama for 8 </a:t>
            </a:r>
            <a:r>
              <a:rPr lang="nb-NO" sz="1400" dirty="0" err="1"/>
              <a:t>mill</a:t>
            </a:r>
            <a:r>
              <a:rPr lang="nb-NO" sz="1400" dirty="0"/>
              <a:t> kroner (2017-2020), hvorav 5 </a:t>
            </a:r>
            <a:r>
              <a:rPr lang="nb-NO" sz="1400" dirty="0" err="1"/>
              <a:t>mill</a:t>
            </a:r>
            <a:r>
              <a:rPr lang="nb-NO" sz="1400" dirty="0"/>
              <a:t> er nye </a:t>
            </a:r>
            <a:r>
              <a:rPr lang="nb-NO" sz="1400" dirty="0" smtClean="0"/>
              <a:t>prosjekter. De </a:t>
            </a:r>
            <a:r>
              <a:rPr lang="nb-NO" sz="1400" dirty="0"/>
              <a:t>nye prosjektene er:</a:t>
            </a:r>
          </a:p>
          <a:p>
            <a:pPr lvl="2"/>
            <a:r>
              <a:rPr lang="nb-NO" dirty="0"/>
              <a:t>Traktor liten				</a:t>
            </a:r>
            <a:r>
              <a:rPr lang="nb-NO" dirty="0" smtClean="0"/>
              <a:t>	2017</a:t>
            </a:r>
            <a:endParaRPr lang="nb-NO" dirty="0"/>
          </a:p>
          <a:p>
            <a:pPr lvl="2"/>
            <a:r>
              <a:rPr lang="nb-NO" dirty="0"/>
              <a:t>Mannskapsbil				</a:t>
            </a:r>
            <a:r>
              <a:rPr lang="nb-NO" dirty="0" smtClean="0"/>
              <a:t>	2017</a:t>
            </a:r>
            <a:endParaRPr lang="nb-NO" dirty="0"/>
          </a:p>
          <a:p>
            <a:pPr lvl="2"/>
            <a:r>
              <a:rPr lang="nb-NO" dirty="0"/>
              <a:t>Lastebil </a:t>
            </a:r>
            <a:r>
              <a:rPr lang="nb-NO" dirty="0" err="1"/>
              <a:t>firaksel</a:t>
            </a:r>
            <a:r>
              <a:rPr lang="nb-NO" dirty="0"/>
              <a:t>				</a:t>
            </a:r>
            <a:r>
              <a:rPr lang="nb-NO" dirty="0" smtClean="0"/>
              <a:t>	2017</a:t>
            </a:r>
            <a:endParaRPr lang="nb-NO" dirty="0"/>
          </a:p>
          <a:p>
            <a:pPr lvl="2"/>
            <a:r>
              <a:rPr lang="nb-NO" dirty="0"/>
              <a:t>Mannskapsbil verksted			</a:t>
            </a:r>
            <a:r>
              <a:rPr lang="nb-NO" dirty="0" smtClean="0"/>
              <a:t>	2017</a:t>
            </a:r>
            <a:endParaRPr lang="nb-NO" dirty="0"/>
          </a:p>
          <a:p>
            <a:pPr lvl="0"/>
            <a:r>
              <a:rPr lang="nb-NO" sz="1400" dirty="0"/>
              <a:t>Feiing – Ny dataløsning feiing				</a:t>
            </a:r>
            <a:r>
              <a:rPr lang="nb-NO" sz="1400" dirty="0" smtClean="0"/>
              <a:t>2017</a:t>
            </a:r>
            <a:endParaRPr lang="nb-NO" sz="1400" dirty="0"/>
          </a:p>
          <a:p>
            <a:pPr lvl="0"/>
            <a:r>
              <a:rPr lang="nb-NO" sz="1400" dirty="0"/>
              <a:t>Veipakkeprosjekter (selvfinansierende) til netto 123 </a:t>
            </a:r>
            <a:r>
              <a:rPr lang="nb-NO" sz="1400" dirty="0" err="1"/>
              <a:t>mill</a:t>
            </a:r>
            <a:r>
              <a:rPr lang="nb-NO" sz="1400" dirty="0"/>
              <a:t> kroner	</a:t>
            </a:r>
            <a:r>
              <a:rPr lang="nb-NO" sz="1400" dirty="0" smtClean="0"/>
              <a:t>2017-2020</a:t>
            </a:r>
            <a:endParaRPr lang="nb-NO" sz="1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0355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504056"/>
          </a:xfrm>
        </p:spPr>
        <p:txBody>
          <a:bodyPr/>
          <a:lstStyle/>
          <a:p>
            <a:r>
              <a:rPr lang="nb-NO" dirty="0" smtClean="0"/>
              <a:t>Tiltak barn og unge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259288"/>
          </a:xfrm>
        </p:spPr>
        <p:txBody>
          <a:bodyPr/>
          <a:lstStyle/>
          <a:p>
            <a:pPr lvl="0"/>
            <a:r>
              <a:rPr lang="nb-NO" sz="1600" b="1" dirty="0" smtClean="0"/>
              <a:t>Nye tiltak barn og unge</a:t>
            </a:r>
          </a:p>
          <a:p>
            <a:pPr lvl="0"/>
            <a:r>
              <a:rPr lang="nb-NO" sz="1600" dirty="0" smtClean="0"/>
              <a:t>Økt </a:t>
            </a:r>
            <a:r>
              <a:rPr lang="nb-NO" sz="1600" dirty="0"/>
              <a:t>pedagogandel i </a:t>
            </a:r>
            <a:r>
              <a:rPr lang="nb-NO" sz="1600" dirty="0" smtClean="0"/>
              <a:t>barnehagene</a:t>
            </a:r>
            <a:endParaRPr lang="nb-NO" sz="1600" dirty="0"/>
          </a:p>
          <a:p>
            <a:pPr lvl="0"/>
            <a:r>
              <a:rPr lang="nb-NO" sz="1600" dirty="0"/>
              <a:t>Familiens </a:t>
            </a:r>
            <a:r>
              <a:rPr lang="nb-NO" sz="1600" dirty="0" smtClean="0"/>
              <a:t>hus</a:t>
            </a:r>
            <a:endParaRPr lang="nb-NO" sz="1600" dirty="0"/>
          </a:p>
          <a:p>
            <a:pPr lvl="0"/>
            <a:r>
              <a:rPr lang="nb-NO" sz="1600" dirty="0"/>
              <a:t>Helhetlig realfagssatsing </a:t>
            </a:r>
            <a:r>
              <a:rPr lang="nb-NO" sz="1600" dirty="0" smtClean="0"/>
              <a:t>barn </a:t>
            </a:r>
            <a:r>
              <a:rPr lang="nb-NO" sz="1600" smtClean="0"/>
              <a:t>i barnehage</a:t>
            </a:r>
            <a:endParaRPr lang="nb-NO" sz="1600" dirty="0"/>
          </a:p>
          <a:p>
            <a:pPr lvl="0"/>
            <a:r>
              <a:rPr lang="nb-NO" sz="1600" dirty="0" smtClean="0"/>
              <a:t>Redusert </a:t>
            </a:r>
            <a:r>
              <a:rPr lang="nb-NO" sz="1600" dirty="0"/>
              <a:t>halleie barn og </a:t>
            </a:r>
            <a:r>
              <a:rPr lang="nb-NO" sz="1600" dirty="0" smtClean="0"/>
              <a:t>unge</a:t>
            </a:r>
            <a:endParaRPr lang="nb-NO" sz="1600" dirty="0"/>
          </a:p>
          <a:p>
            <a:pPr lvl="0"/>
            <a:r>
              <a:rPr lang="nb-NO" sz="1600" dirty="0"/>
              <a:t>Tiltak barn og unge – søknadsbaserte </a:t>
            </a:r>
            <a:r>
              <a:rPr lang="nb-NO" sz="1600" dirty="0" smtClean="0"/>
              <a:t>midler</a:t>
            </a:r>
            <a:endParaRPr lang="nb-NO" sz="1600" dirty="0"/>
          </a:p>
          <a:p>
            <a:pPr lvl="0"/>
            <a:r>
              <a:rPr lang="nb-NO" sz="1600" dirty="0"/>
              <a:t>Planlegging av gang- og sykkelvei fylkesvei </a:t>
            </a:r>
            <a:r>
              <a:rPr lang="nb-NO" sz="1600" dirty="0" smtClean="0"/>
              <a:t>4</a:t>
            </a:r>
            <a:endParaRPr lang="nb-NO" sz="1600" dirty="0"/>
          </a:p>
          <a:p>
            <a:pPr lvl="0"/>
            <a:r>
              <a:rPr lang="nb-NO" sz="1600" dirty="0"/>
              <a:t>Opprusting av </a:t>
            </a:r>
            <a:r>
              <a:rPr lang="nb-NO" sz="1600" dirty="0" err="1" smtClean="0"/>
              <a:t>Landsåshallen</a:t>
            </a:r>
            <a:endParaRPr lang="nb-NO" sz="1600" dirty="0"/>
          </a:p>
          <a:p>
            <a:r>
              <a:rPr lang="nb-NO" sz="1600" dirty="0"/>
              <a:t>Sørvik skole – </a:t>
            </a:r>
            <a:r>
              <a:rPr lang="nb-NO" sz="1600" dirty="0" err="1"/>
              <a:t>traffikal</a:t>
            </a:r>
            <a:r>
              <a:rPr lang="nb-NO" sz="1600" dirty="0"/>
              <a:t> </a:t>
            </a:r>
            <a:r>
              <a:rPr lang="nb-NO" sz="1600" dirty="0" smtClean="0"/>
              <a:t>løsning</a:t>
            </a:r>
          </a:p>
          <a:p>
            <a:r>
              <a:rPr lang="nb-NO" sz="1600" dirty="0" smtClean="0">
                <a:latin typeface="+mj-lt"/>
              </a:rPr>
              <a:t>Demokratiutvikling </a:t>
            </a:r>
            <a:r>
              <a:rPr lang="nb-NO" sz="1600" dirty="0">
                <a:latin typeface="+mj-lt"/>
              </a:rPr>
              <a:t>barn og </a:t>
            </a:r>
            <a:r>
              <a:rPr lang="nb-NO" sz="1600" dirty="0" smtClean="0">
                <a:latin typeface="+mj-lt"/>
              </a:rPr>
              <a:t>unge</a:t>
            </a:r>
            <a:endParaRPr lang="nb-NO" sz="1600" dirty="0">
              <a:latin typeface="+mj-lt"/>
            </a:endParaRPr>
          </a:p>
          <a:p>
            <a:endParaRPr lang="nb-NO" sz="1600" dirty="0"/>
          </a:p>
          <a:p>
            <a:pPr lvl="0"/>
            <a:r>
              <a:rPr lang="nb-NO" sz="1600" b="1" dirty="0" smtClean="0"/>
              <a:t>Andre tiltak barn og unge</a:t>
            </a:r>
          </a:p>
          <a:p>
            <a:pPr lvl="0"/>
            <a:r>
              <a:rPr lang="nb-NO" sz="1600" dirty="0" smtClean="0"/>
              <a:t>Ny </a:t>
            </a:r>
            <a:r>
              <a:rPr lang="nb-NO" sz="1600" dirty="0"/>
              <a:t>Harstad </a:t>
            </a:r>
            <a:r>
              <a:rPr lang="nb-NO" sz="1600" dirty="0" smtClean="0"/>
              <a:t>skole</a:t>
            </a:r>
            <a:endParaRPr lang="nb-NO" sz="1600" dirty="0"/>
          </a:p>
          <a:p>
            <a:pPr lvl="0"/>
            <a:r>
              <a:rPr lang="nb-NO" sz="1600" dirty="0"/>
              <a:t>Barnehage på </a:t>
            </a:r>
            <a:r>
              <a:rPr lang="nb-NO" sz="1600" dirty="0" smtClean="0"/>
              <a:t>Lundenes</a:t>
            </a:r>
            <a:endParaRPr lang="nb-NO" sz="1600" dirty="0"/>
          </a:p>
          <a:p>
            <a:pPr lvl="0"/>
            <a:r>
              <a:rPr lang="nb-NO" sz="1600" dirty="0" smtClean="0"/>
              <a:t>Digital </a:t>
            </a:r>
            <a:r>
              <a:rPr lang="nb-NO" sz="1600" dirty="0"/>
              <a:t>satsing i </a:t>
            </a:r>
            <a:r>
              <a:rPr lang="nb-NO" sz="1600" dirty="0" smtClean="0"/>
              <a:t>grunnskolen</a:t>
            </a:r>
          </a:p>
          <a:p>
            <a:pPr lvl="0"/>
            <a:r>
              <a:rPr lang="nb-NO" sz="1600" dirty="0" smtClean="0"/>
              <a:t>Lysanlegg </a:t>
            </a:r>
            <a:r>
              <a:rPr lang="nb-NO" sz="1600" dirty="0"/>
              <a:t>Harstad stadion og </a:t>
            </a:r>
            <a:r>
              <a:rPr lang="nb-NO" sz="1600" dirty="0" err="1"/>
              <a:t>Kanebogen</a:t>
            </a:r>
            <a:r>
              <a:rPr lang="nb-NO" sz="1600" dirty="0"/>
              <a:t> </a:t>
            </a:r>
            <a:r>
              <a:rPr lang="nb-NO" sz="1600" dirty="0" smtClean="0"/>
              <a:t>stadion</a:t>
            </a:r>
            <a:endParaRPr lang="nb-NO" sz="1600" dirty="0"/>
          </a:p>
          <a:p>
            <a:r>
              <a:rPr lang="nb-NO" sz="1600" dirty="0" smtClean="0"/>
              <a:t>Økning i </a:t>
            </a:r>
            <a:r>
              <a:rPr lang="nb-NO" sz="1600" dirty="0"/>
              <a:t>antall </a:t>
            </a:r>
            <a:r>
              <a:rPr lang="nb-NO" sz="1600" dirty="0" smtClean="0"/>
              <a:t>barnehageplasser</a:t>
            </a:r>
            <a:endParaRPr lang="nb-NO" sz="1600" dirty="0"/>
          </a:p>
          <a:p>
            <a:pPr lvl="0"/>
            <a:endParaRPr lang="nb-NO" sz="1600" dirty="0"/>
          </a:p>
          <a:p>
            <a:pPr lvl="0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193439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081087"/>
          </a:xfrm>
        </p:spPr>
        <p:txBody>
          <a:bodyPr/>
          <a:lstStyle/>
          <a:p>
            <a:r>
              <a:rPr lang="nb-NO" altLang="nb-NO" smtClean="0"/>
              <a:t>Forutsetninger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b-NO" dirty="0" smtClean="0"/>
              <a:t>De nye tiltakene i virksomhetsplanen bygger blant annet på følgene forutsetninger:</a:t>
            </a:r>
          </a:p>
          <a:p>
            <a:pPr marL="0" indent="0">
              <a:buFontTx/>
              <a:buNone/>
              <a:defRPr/>
            </a:pPr>
            <a:endParaRPr lang="nb-NO" dirty="0" smtClean="0"/>
          </a:p>
          <a:p>
            <a:pPr>
              <a:defRPr/>
            </a:pPr>
            <a:r>
              <a:rPr lang="nb-NO" sz="2000" dirty="0" smtClean="0">
                <a:solidFill>
                  <a:srgbClr val="FF0000"/>
                </a:solidFill>
              </a:rPr>
              <a:t>God økonomistyring</a:t>
            </a:r>
          </a:p>
          <a:p>
            <a:pPr>
              <a:defRPr/>
            </a:pPr>
            <a:r>
              <a:rPr lang="nb-NO" sz="2000" dirty="0" smtClean="0">
                <a:solidFill>
                  <a:srgbClr val="FF0000"/>
                </a:solidFill>
              </a:rPr>
              <a:t>Bemanningsreduksjoner</a:t>
            </a:r>
          </a:p>
          <a:p>
            <a:pPr>
              <a:defRPr/>
            </a:pPr>
            <a:r>
              <a:rPr lang="nb-NO" sz="2000" dirty="0" smtClean="0">
                <a:solidFill>
                  <a:srgbClr val="FF0000"/>
                </a:solidFill>
              </a:rPr>
              <a:t>Årlig realvekst i frie inntekter på minst 0,4 %</a:t>
            </a:r>
          </a:p>
          <a:p>
            <a:pPr>
              <a:defRPr/>
            </a:pPr>
            <a:r>
              <a:rPr lang="nb-NO" sz="2000" dirty="0" smtClean="0">
                <a:solidFill>
                  <a:srgbClr val="FF0000"/>
                </a:solidFill>
              </a:rPr>
              <a:t>At rentenivået holder seg lavt</a:t>
            </a:r>
          </a:p>
          <a:p>
            <a:pPr>
              <a:defRPr/>
            </a:pPr>
            <a:r>
              <a:rPr lang="nb-NO" sz="2000" dirty="0" smtClean="0">
                <a:solidFill>
                  <a:srgbClr val="FF0000"/>
                </a:solidFill>
              </a:rPr>
              <a:t>At det ikke inntrer uforutsette forhold som i vesentlig grad svekker budsjettbalansen</a:t>
            </a:r>
          </a:p>
          <a:p>
            <a:pPr>
              <a:defRPr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9866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Hovedutfordringer i planperioden</a:t>
            </a:r>
          </a:p>
        </p:txBody>
      </p:sp>
      <p:sp>
        <p:nvSpPr>
          <p:cNvPr id="21507" name="Plassholder for innhold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r>
              <a:rPr lang="nb-NO" altLang="nb-NO" dirty="0" smtClean="0"/>
              <a:t>Enhetene må drifte </a:t>
            </a:r>
            <a:r>
              <a:rPr lang="nb-NO" altLang="nb-NO" dirty="0" err="1" smtClean="0"/>
              <a:t>ihht</a:t>
            </a:r>
            <a:r>
              <a:rPr lang="nb-NO" altLang="nb-NO" dirty="0" smtClean="0"/>
              <a:t> budsjett</a:t>
            </a:r>
          </a:p>
          <a:p>
            <a:endParaRPr lang="nb-NO" altLang="nb-NO" dirty="0" smtClean="0"/>
          </a:p>
          <a:p>
            <a:r>
              <a:rPr lang="nb-NO" altLang="nb-NO" dirty="0"/>
              <a:t>Usikkerhet </a:t>
            </a:r>
            <a:r>
              <a:rPr lang="nb-NO" altLang="nb-NO" dirty="0" err="1"/>
              <a:t>mht</a:t>
            </a:r>
            <a:r>
              <a:rPr lang="nb-NO" altLang="nb-NO" dirty="0"/>
              <a:t> størrelsen på </a:t>
            </a:r>
            <a:r>
              <a:rPr lang="nb-NO" altLang="nb-NO" dirty="0" smtClean="0"/>
              <a:t>premieavvik og økende amortisering av premieavvik pensjon</a:t>
            </a:r>
          </a:p>
          <a:p>
            <a:endParaRPr lang="nb-NO" altLang="nb-NO" dirty="0" smtClean="0"/>
          </a:p>
          <a:p>
            <a:r>
              <a:rPr lang="nb-NO" altLang="nb-NO" dirty="0" smtClean="0"/>
              <a:t>Økte rente- og avdragsutgifter som følge av investeringene</a:t>
            </a:r>
          </a:p>
          <a:p>
            <a:endParaRPr lang="nb-NO" altLang="nb-NO" dirty="0"/>
          </a:p>
          <a:p>
            <a:r>
              <a:rPr lang="nb-NO" altLang="nb-NO" dirty="0" smtClean="0"/>
              <a:t>Redusert andel av frie inntekter i kommunesektoren</a:t>
            </a:r>
          </a:p>
          <a:p>
            <a:pPr lvl="1"/>
            <a:r>
              <a:rPr lang="nb-NO" altLang="nb-NO" dirty="0" smtClean="0"/>
              <a:t>Harstad vokser mindre enn landsgjennomsnittet</a:t>
            </a:r>
          </a:p>
          <a:p>
            <a:pPr lvl="1"/>
            <a:r>
              <a:rPr lang="nb-NO" altLang="nb-NO" dirty="0" smtClean="0"/>
              <a:t>Kan medføre at tjenesteproduksjonen må reduseres</a:t>
            </a:r>
          </a:p>
          <a:p>
            <a:endParaRPr lang="nb-NO" altLang="nb-NO" dirty="0" smtClean="0"/>
          </a:p>
          <a:p>
            <a:endParaRPr lang="nb-NO" alt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r>
              <a:rPr lang="nb-NO" dirty="0" smtClean="0"/>
              <a:t>Nødvendige bemanningsreduksjoner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438455"/>
              </p:ext>
            </p:extLst>
          </p:nvPr>
        </p:nvGraphicFramePr>
        <p:xfrm>
          <a:off x="685800" y="908050"/>
          <a:ext cx="704881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68"/>
                <a:gridCol w="971550"/>
                <a:gridCol w="971550"/>
                <a:gridCol w="971550"/>
                <a:gridCol w="971550"/>
                <a:gridCol w="97155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(Årsverk)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2017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2018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2019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2020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SUM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Skoler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/>
                        <a:t>17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Helse og omsorg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/>
                        <a:t>22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Adm</a:t>
                      </a:r>
                      <a:r>
                        <a:rPr lang="nb-NO" dirty="0" smtClean="0"/>
                        <a:t>/teknisk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/>
                        <a:t>4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BUT</a:t>
                      </a:r>
                      <a:r>
                        <a:rPr lang="nb-NO" dirty="0" smtClean="0"/>
                        <a:t>/NAV/Kultur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/>
                        <a:t>4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SUM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smtClean="0"/>
                        <a:t>10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/>
                        <a:t>14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/>
                        <a:t>11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/>
                        <a:t>12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/>
                        <a:t>47</a:t>
                      </a:r>
                      <a:endParaRPr lang="nb-NO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683568" y="342900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Årsverksreduksjon iverksettes for 2017 fra 1/8. De resterende årene iverksettes årsverksreduksjonene fra 1/4 med unntak av skole hvor det er 1/8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067919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ktangel 1"/>
          <p:cNvSpPr>
            <a:spLocks noChangeArrowheads="1"/>
          </p:cNvSpPr>
          <p:nvPr/>
        </p:nvSpPr>
        <p:spPr bwMode="auto">
          <a:xfrm>
            <a:off x="827088" y="1196975"/>
            <a:ext cx="7489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3200" b="1"/>
              <a:t>Strukturendringer barnehage og skole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b-NO" altLang="nb-NO" sz="3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772400" cy="1143000"/>
          </a:xfrm>
        </p:spPr>
        <p:txBody>
          <a:bodyPr/>
          <a:lstStyle/>
          <a:p>
            <a:r>
              <a:rPr lang="nb-NO" altLang="nb-NO" sz="3200" smtClean="0"/>
              <a:t>Barnehage</a:t>
            </a:r>
          </a:p>
        </p:txBody>
      </p:sp>
      <p:sp>
        <p:nvSpPr>
          <p:cNvPr id="4099" name="Plassholder for innhold 2"/>
          <p:cNvSpPr>
            <a:spLocks noGrp="1"/>
          </p:cNvSpPr>
          <p:nvPr>
            <p:ph idx="1"/>
          </p:nvPr>
        </p:nvSpPr>
        <p:spPr>
          <a:xfrm>
            <a:off x="755650" y="1196975"/>
            <a:ext cx="7772400" cy="4114800"/>
          </a:xfrm>
        </p:spPr>
        <p:txBody>
          <a:bodyPr/>
          <a:lstStyle/>
          <a:p>
            <a:r>
              <a:rPr lang="nb-NO" altLang="nb-NO" sz="2000" smtClean="0"/>
              <a:t>Harstad har full barnehagedekning i ihht lovkrav</a:t>
            </a:r>
          </a:p>
          <a:p>
            <a:r>
              <a:rPr lang="nb-NO" altLang="nb-NO" sz="2000" smtClean="0"/>
              <a:t>Etter etablering av den nye private barnehagen på Stangnes i 2017 med 140 korrigerte plasser vil kommunen få overdekning på plasser</a:t>
            </a:r>
          </a:p>
          <a:p>
            <a:r>
              <a:rPr lang="nb-NO" altLang="nb-NO" sz="2000" smtClean="0"/>
              <a:t>Inneværende VHP forutsetter reduksjon i kommunale plasser/barnehager</a:t>
            </a:r>
          </a:p>
          <a:p>
            <a:r>
              <a:rPr lang="nb-NO" altLang="nb-NO" sz="2000" smtClean="0"/>
              <a:t>I sak 16/5248 vedtok utvalg for oppvekst og kultur å sende sak om ny barnehagestruktur på høring. </a:t>
            </a:r>
          </a:p>
          <a:p>
            <a:pPr lvl="1"/>
            <a:r>
              <a:rPr lang="nb-NO" altLang="nb-NO" smtClean="0"/>
              <a:t>Det kom inn 20 høringsspill som alle er gjennomgått og vurdert av rådmannen.</a:t>
            </a:r>
          </a:p>
          <a:p>
            <a:endParaRPr lang="nb-NO" altLang="nb-NO" sz="2000" smtClean="0"/>
          </a:p>
        </p:txBody>
      </p:sp>
    </p:spTree>
    <p:extLst>
      <p:ext uri="{BB962C8B-B14F-4D97-AF65-F5344CB8AC3E}">
        <p14:creationId xmlns:p14="http://schemas.microsoft.com/office/powerpoint/2010/main" val="4249300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772400" cy="1143000"/>
          </a:xfrm>
        </p:spPr>
        <p:txBody>
          <a:bodyPr/>
          <a:lstStyle/>
          <a:p>
            <a:r>
              <a:rPr lang="nb-NO" altLang="nb-NO" sz="2400" smtClean="0"/>
              <a:t>Etter en vurdering av høringsuttalelsene konkluderer rådmannen slik:</a:t>
            </a:r>
            <a:r>
              <a:rPr lang="nb-NO" altLang="nb-NO" sz="2000" smtClean="0"/>
              <a:t/>
            </a:r>
            <a:br>
              <a:rPr lang="nb-NO" altLang="nb-NO" sz="2000" smtClean="0"/>
            </a:br>
            <a:endParaRPr lang="nb-NO" altLang="nb-NO" sz="2000" smtClean="0"/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>
          <a:xfrm>
            <a:off x="755650" y="1196975"/>
            <a:ext cx="7772400" cy="4895850"/>
          </a:xfrm>
        </p:spPr>
        <p:txBody>
          <a:bodyPr/>
          <a:lstStyle/>
          <a:p>
            <a:r>
              <a:rPr lang="nb-NO" altLang="nb-NO" sz="2000" smtClean="0"/>
              <a:t>avslag på søknad om driftstilskudd til nye, private barnehageplasser i Ervik (Læringsverkstedet) og på Trondenes (Harstad folkehøgskole)</a:t>
            </a:r>
          </a:p>
          <a:p>
            <a:r>
              <a:rPr lang="nb-NO" altLang="nb-NO" sz="2000" smtClean="0"/>
              <a:t>ikke driftstilskudd til 18 nye plasser i Løvåsen barnehage (Læringsverkstedet)</a:t>
            </a:r>
          </a:p>
          <a:p>
            <a:r>
              <a:rPr lang="nb-NO" altLang="nb-NO" sz="2000" smtClean="0"/>
              <a:t>Brattbakken barnehage (sentrumsplasser). Leieforholdet med UNN videreføres ikke og rådmannen planlegger med nedleggelse fra august 2017</a:t>
            </a:r>
          </a:p>
          <a:p>
            <a:r>
              <a:rPr lang="nb-NO" altLang="nb-NO" sz="2000" smtClean="0"/>
              <a:t>Fauskevåg barnehage videreføres </a:t>
            </a:r>
          </a:p>
          <a:p>
            <a:r>
              <a:rPr lang="nb-NO" altLang="nb-NO" sz="2000" smtClean="0"/>
              <a:t>Breivik barnehage videreføres </a:t>
            </a:r>
          </a:p>
          <a:p>
            <a:r>
              <a:rPr lang="nb-NO" altLang="nb-NO" sz="2000" smtClean="0"/>
              <a:t>Gangsåstoppen barnehage avd. Lillebror og avd. Åkervika legges ned</a:t>
            </a:r>
          </a:p>
          <a:p>
            <a:r>
              <a:rPr lang="nb-NO" altLang="nb-NO" sz="2000" smtClean="0"/>
              <a:t>rådmannen vil vurdere muligheten for etablering av nye, kommunale barnehageplasser i sentrum i et mer langsiktig perspektiv</a:t>
            </a:r>
          </a:p>
          <a:p>
            <a:endParaRPr lang="nb-NO" altLang="nb-NO" sz="3200" smtClean="0"/>
          </a:p>
        </p:txBody>
      </p:sp>
    </p:spTree>
    <p:extLst>
      <p:ext uri="{BB962C8B-B14F-4D97-AF65-F5344CB8AC3E}">
        <p14:creationId xmlns:p14="http://schemas.microsoft.com/office/powerpoint/2010/main" val="36022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504056"/>
          </a:xfrm>
        </p:spPr>
        <p:txBody>
          <a:bodyPr/>
          <a:lstStyle/>
          <a:p>
            <a:r>
              <a:rPr lang="nb-NO" dirty="0" smtClean="0"/>
              <a:t>Statsbudsjettet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608512"/>
          </a:xfrm>
        </p:spPr>
        <p:txBody>
          <a:bodyPr/>
          <a:lstStyle/>
          <a:p>
            <a:r>
              <a:rPr lang="nb-NO" dirty="0" smtClean="0"/>
              <a:t>Vekst i frie inntekter til kommunene på 3,625 </a:t>
            </a:r>
            <a:r>
              <a:rPr lang="nb-NO" dirty="0" err="1" smtClean="0"/>
              <a:t>mrd</a:t>
            </a:r>
            <a:endParaRPr lang="nb-NO" dirty="0" smtClean="0"/>
          </a:p>
          <a:p>
            <a:pPr lvl="1"/>
            <a:r>
              <a:rPr lang="nb-NO" dirty="0" smtClean="0"/>
              <a:t>Sum økninger i kostnader som må dekkes av veksten i frie inntekter er beregnet til 3,350 </a:t>
            </a:r>
            <a:r>
              <a:rPr lang="nb-NO" dirty="0" err="1" smtClean="0"/>
              <a:t>mrd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Realveksten i frie inntekter for Harstad er anslått til 0,1% mens den på landsbasis er anslått til 0,2%</a:t>
            </a:r>
          </a:p>
          <a:p>
            <a:endParaRPr lang="nb-NO" dirty="0" smtClean="0"/>
          </a:p>
          <a:p>
            <a:r>
              <a:rPr lang="nb-NO" dirty="0" smtClean="0"/>
              <a:t>Kommunal </a:t>
            </a:r>
            <a:r>
              <a:rPr lang="nb-NO" dirty="0" err="1" smtClean="0"/>
              <a:t>deflator</a:t>
            </a:r>
            <a:r>
              <a:rPr lang="nb-NO" dirty="0" smtClean="0"/>
              <a:t> 2,5%</a:t>
            </a:r>
          </a:p>
          <a:p>
            <a:pPr lvl="1"/>
            <a:r>
              <a:rPr lang="nb-NO" dirty="0" smtClean="0"/>
              <a:t>Anslått lønnsvekst (vektet 2/3) 2,7%</a:t>
            </a:r>
          </a:p>
          <a:p>
            <a:pPr lvl="1"/>
            <a:r>
              <a:rPr lang="nb-NO" dirty="0" smtClean="0"/>
              <a:t>Anslått prisvekst (vektet 1/3) 2,1%</a:t>
            </a:r>
          </a:p>
          <a:p>
            <a:pPr lvl="1"/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658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772400" cy="1143000"/>
          </a:xfrm>
        </p:spPr>
        <p:txBody>
          <a:bodyPr/>
          <a:lstStyle/>
          <a:p>
            <a:r>
              <a:rPr lang="nb-NO" altLang="nb-NO" sz="2000" smtClean="0"/>
              <a:t>Endringer i barnehageplasser i planperioden</a:t>
            </a:r>
            <a:br>
              <a:rPr lang="nb-NO" altLang="nb-NO" sz="2000" smtClean="0"/>
            </a:br>
            <a:endParaRPr lang="nb-NO" altLang="nb-NO" sz="2000" smtClean="0"/>
          </a:p>
        </p:txBody>
      </p:sp>
      <p:graphicFrame>
        <p:nvGraphicFramePr>
          <p:cNvPr id="2" name="Plassholder for innhold 1"/>
          <p:cNvGraphicFramePr>
            <a:graphicFrameLocks noGrp="1"/>
          </p:cNvGraphicFramePr>
          <p:nvPr>
            <p:ph idx="1"/>
          </p:nvPr>
        </p:nvGraphicFramePr>
        <p:xfrm>
          <a:off x="179388" y="808038"/>
          <a:ext cx="8929687" cy="6048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1982"/>
                <a:gridCol w="1177541"/>
                <a:gridCol w="1177541"/>
                <a:gridCol w="1177541"/>
                <a:gridCol w="1177541"/>
                <a:gridCol w="1177541"/>
              </a:tblGrid>
              <a:tr h="34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Høst 2016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Høst 2017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Høst 2018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Høst 2019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Høst 2020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185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Bjarkøy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4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185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Finnvika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24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24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24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185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37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Ikke økt antall plasser til Løvåsen private barnehage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557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Nybygg – Furuberget private barnehage - avtalefestede plasser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142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142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142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142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381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Utfasing gamle / redusert drift gamle barnehager: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37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Brattbakken barnehage (sentrumsplasser) legges ned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-36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-36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-36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-36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37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Trondarnes private </a:t>
                      </a:r>
                      <a:r>
                        <a:rPr lang="nb-NO" sz="1200" dirty="0" err="1">
                          <a:effectLst/>
                        </a:rPr>
                        <a:t>musikkbarnehage</a:t>
                      </a:r>
                      <a:r>
                        <a:rPr lang="nb-NO" sz="1200" dirty="0">
                          <a:effectLst/>
                        </a:rPr>
                        <a:t> legges ned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-18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-18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-18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-18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557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Gangsåstoppen avd Åkervika legges ned (kommunal barnehage)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-36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-36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-36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-36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557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Gangsåstoppen avd Lillebror legges ned (kommunal barnehage)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-30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-30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-30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-30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557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Fauskevåg barnehage opprettholdes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(kommunal barnehage)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0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557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Breivik barnehage opprettholdes (kommunal barnehage)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0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0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451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Total endring korr. plasser i forhold til 2016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22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22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22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22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  <a:tr h="413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Sum korrigerte plasser VHP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1798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1820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1820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1820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1820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3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innhold 2"/>
          <p:cNvSpPr>
            <a:spLocks noGrp="1"/>
          </p:cNvSpPr>
          <p:nvPr>
            <p:ph idx="1"/>
          </p:nvPr>
        </p:nvSpPr>
        <p:spPr>
          <a:xfrm>
            <a:off x="755650" y="1196975"/>
            <a:ext cx="7772400" cy="4114800"/>
          </a:xfrm>
        </p:spPr>
        <p:txBody>
          <a:bodyPr/>
          <a:lstStyle/>
          <a:p>
            <a:r>
              <a:rPr lang="nb-NO" altLang="nb-NO" sz="2000" smtClean="0"/>
              <a:t>Rådmannen har vurdert de økonomiske konsekvensene av en evt. høyere barnehagedekning og viser til at det ikke er disponible midler til finansiering av dette</a:t>
            </a:r>
          </a:p>
          <a:p>
            <a:r>
              <a:rPr lang="nb-NO" altLang="nb-NO" sz="2000" smtClean="0"/>
              <a:t>det bør være et statlig ansvar å vurdere hvem som skal ha en rett til barnehageplass, og tilrår at kommunen avventer eventuelle lovendringer som gir en statlig finansiering av økt tilgjengelig barnehagetilbud.</a:t>
            </a:r>
          </a:p>
          <a:p>
            <a:r>
              <a:rPr lang="nb-NO" altLang="nb-NO" sz="2000" smtClean="0"/>
              <a:t>det bør i hovedsak være et statlig ansvar å vurdere bemanningsnormer i barnehagene, og tilrår at kommunen avventer eventuelle lovendringer som gir en statlig finansiering av en nasjonal bemanningsnorm. </a:t>
            </a:r>
          </a:p>
        </p:txBody>
      </p:sp>
    </p:spTree>
    <p:extLst>
      <p:ext uri="{BB962C8B-B14F-4D97-AF65-F5344CB8AC3E}">
        <p14:creationId xmlns:p14="http://schemas.microsoft.com/office/powerpoint/2010/main" val="10859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772400" cy="1143000"/>
          </a:xfrm>
        </p:spPr>
        <p:txBody>
          <a:bodyPr/>
          <a:lstStyle/>
          <a:p>
            <a:r>
              <a:rPr lang="nb-NO" altLang="nb-NO" sz="2000" smtClean="0"/>
              <a:t>Rådmannen vil foreslå justeringer opp mot bedre dekning av barnehagelærere</a:t>
            </a:r>
            <a:br>
              <a:rPr lang="nb-NO" altLang="nb-NO" sz="2000" smtClean="0"/>
            </a:br>
            <a:endParaRPr lang="nb-NO" altLang="nb-NO" sz="2000" smtClean="0"/>
          </a:p>
        </p:txBody>
      </p:sp>
      <p:sp>
        <p:nvSpPr>
          <p:cNvPr id="8195" name="Plassholder for innhold 2"/>
          <p:cNvSpPr>
            <a:spLocks noGrp="1"/>
          </p:cNvSpPr>
          <p:nvPr>
            <p:ph idx="1"/>
          </p:nvPr>
        </p:nvSpPr>
        <p:spPr>
          <a:xfrm>
            <a:off x="755650" y="1341438"/>
            <a:ext cx="7772400" cy="4114800"/>
          </a:xfrm>
        </p:spPr>
        <p:txBody>
          <a:bodyPr/>
          <a:lstStyle/>
          <a:p>
            <a:r>
              <a:rPr lang="nb-NO" altLang="nb-NO" sz="2000" smtClean="0"/>
              <a:t>En lokal pedagognorm på 50 % pedagoger i de kommunale barnehagene vil i Harstad kommune kreve at 18 stillinger for assistenter omgjøres over tid til barnehagelærerstillinger</a:t>
            </a:r>
          </a:p>
          <a:p>
            <a:r>
              <a:rPr lang="nb-NO" altLang="nb-NO" sz="2000" smtClean="0"/>
              <a:t>Rådmannen ser dette tiltaket i sammenheng med «Barn og unges år» i 2017  </a:t>
            </a:r>
          </a:p>
          <a:p>
            <a:r>
              <a:rPr lang="nb-NO" altLang="nb-NO" sz="2000" smtClean="0"/>
              <a:t>Rådmannen foreslår å innarbeide en ramme til finansiering av gradvis økt pedagogtetthet slik:</a:t>
            </a:r>
          </a:p>
          <a:p>
            <a:endParaRPr lang="nb-NO" altLang="nb-NO" sz="2000" smtClean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755650" y="4221163"/>
          <a:ext cx="7632700" cy="792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8505"/>
                <a:gridCol w="890595"/>
                <a:gridCol w="1241200"/>
                <a:gridCol w="1241200"/>
                <a:gridCol w="1241200"/>
              </a:tblGrid>
              <a:tr h="36007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200">
                          <a:effectLst/>
                        </a:rPr>
                        <a:t>2017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200">
                          <a:effectLst/>
                        </a:rPr>
                        <a:t>2018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200">
                          <a:effectLst/>
                        </a:rPr>
                        <a:t>2019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200">
                          <a:effectLst/>
                        </a:rPr>
                        <a:t>2020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320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200" dirty="0">
                          <a:effectLst/>
                        </a:rPr>
                        <a:t>Kostnader kommunale barnehager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nb-NO" sz="1200">
                          <a:effectLst/>
                        </a:rPr>
                        <a:t>500.000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nb-NO" sz="1200">
                          <a:effectLst/>
                        </a:rPr>
                        <a:t>1.000.000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nb-NO" sz="1200">
                          <a:effectLst/>
                        </a:rPr>
                        <a:t>1.500.000</a:t>
                      </a:r>
                      <a:endParaRPr lang="nb-NO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nb-NO" sz="1200" dirty="0">
                          <a:effectLst/>
                        </a:rPr>
                        <a:t>2.000.000</a:t>
                      </a:r>
                      <a:endParaRPr lang="nb-NO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8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r>
              <a:rPr lang="nb-NO" altLang="nb-NO" sz="2400" u="sng" smtClean="0"/>
              <a:t>Skolestruktur Grytøy, Bjarkøy og Sandsøy</a:t>
            </a:r>
            <a:endParaRPr lang="nb-NO" altLang="nb-NO" sz="2400" smtClean="0"/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>
          <a:xfrm>
            <a:off x="684213" y="1125538"/>
            <a:ext cx="7772400" cy="5040312"/>
          </a:xfrm>
        </p:spPr>
        <p:txBody>
          <a:bodyPr/>
          <a:lstStyle/>
          <a:p>
            <a:r>
              <a:rPr lang="nb-NO" altLang="nb-NO" sz="2000" smtClean="0"/>
              <a:t>Utvalg for oppvekst og kultur har høsten 2016 vedtatt å sende sak om framtidig skole- og barnehagestruktur i øyriket på høring. Høringsfrist var 12.10.16</a:t>
            </a:r>
          </a:p>
          <a:p>
            <a:r>
              <a:rPr lang="nb-NO" altLang="nb-NO" sz="2000" smtClean="0"/>
              <a:t>Høringsinnspillene er vedlagt virksomhetsplanen. Rådmannen kommenterer høringsinnspillene i VHP </a:t>
            </a:r>
          </a:p>
          <a:p>
            <a:r>
              <a:rPr lang="nb-NO" altLang="nb-NO" sz="2000" smtClean="0"/>
              <a:t>Rådmannen planlegger samlokalisering av skole- og barnehagetilbudet ved at Bjarkøy oppvekstsenter og Lundenes oppvekstsenter slås sammen til ett oppvekstsenter lokalisert på Lundenes skole</a:t>
            </a:r>
          </a:p>
          <a:p>
            <a:r>
              <a:rPr lang="nb-NO" altLang="nb-NO" sz="2000" smtClean="0"/>
              <a:t>Samlokaliseringen bør skje i henhold til Statens vegvesens framdriftsplan for ferdigstilling av øyforbindelsene i 2018</a:t>
            </a:r>
          </a:p>
          <a:p>
            <a:r>
              <a:rPr lang="nb-NO" altLang="nb-NO" sz="2000" smtClean="0"/>
              <a:t>Rådmannen vil i 2017 i forbindelse med rullering av VHP 2018 – 21 vurdere om det er grunnlag for evt. å revurdere tidspunkt for samlokaliseringen</a:t>
            </a:r>
          </a:p>
          <a:p>
            <a:endParaRPr lang="nb-NO" altLang="nb-NO" sz="2000" smtClean="0"/>
          </a:p>
        </p:txBody>
      </p:sp>
    </p:spTree>
    <p:extLst>
      <p:ext uri="{BB962C8B-B14F-4D97-AF65-F5344CB8AC3E}">
        <p14:creationId xmlns:p14="http://schemas.microsoft.com/office/powerpoint/2010/main" val="1543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innhold 2"/>
          <p:cNvSpPr>
            <a:spLocks noGrp="1"/>
          </p:cNvSpPr>
          <p:nvPr>
            <p:ph idx="1"/>
          </p:nvPr>
        </p:nvSpPr>
        <p:spPr>
          <a:xfrm>
            <a:off x="611188" y="692150"/>
            <a:ext cx="7772400" cy="4114800"/>
          </a:xfrm>
        </p:spPr>
        <p:txBody>
          <a:bodyPr/>
          <a:lstStyle/>
          <a:p>
            <a:r>
              <a:rPr lang="nb-NO" altLang="nb-NO" smtClean="0"/>
              <a:t>Flere høringsinnspill ønsker ikke midlertidig flytting av barnehagebarn inn i Bjarkøy skole sine lokaler. Tilbakemeldingene hensyntas av rådmannen ved at barn ved Bjarkøy barnehage overføres direkte til barnehage på Lundenes når øyforbindelsene er ferdig</a:t>
            </a:r>
          </a:p>
          <a:p>
            <a:r>
              <a:rPr lang="nb-NO" altLang="nb-NO" smtClean="0"/>
              <a:t>Rådmannen vil legge til rette for at lag og foreninger skal kunne bruke bygg, svømmehall og gymsal etter nedleggelsen av skoledriften på Bjarkøy.</a:t>
            </a:r>
          </a:p>
          <a:p>
            <a:r>
              <a:rPr lang="nb-NO" altLang="nb-NO" smtClean="0"/>
              <a:t>Det legges inn midler til nødvendig fysisk oppgradering av Lundenes skole</a:t>
            </a:r>
          </a:p>
          <a:p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115200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647700"/>
          </a:xfrm>
        </p:spPr>
        <p:txBody>
          <a:bodyPr/>
          <a:lstStyle/>
          <a:p>
            <a:pPr eaLnBrk="1" hangingPunct="1"/>
            <a:r>
              <a:rPr lang="nb-NO" altLang="nb-NO" smtClean="0"/>
              <a:t>Utfordringer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640763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dirty="0" smtClean="0"/>
              <a:t>Et høyere driftsnivå enn sammenlignbare kommuner, spesielt innenfor de store tjenesteområdene skole og pleie- og omsorg</a:t>
            </a:r>
          </a:p>
          <a:p>
            <a:pPr eaLnBrk="1" hangingPunct="1">
              <a:lnSpc>
                <a:spcPct val="90000"/>
              </a:lnSpc>
            </a:pPr>
            <a:endParaRPr lang="nb-NO" alt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altLang="nb-NO" dirty="0" smtClean="0"/>
              <a:t>Høy gjeld </a:t>
            </a:r>
            <a:r>
              <a:rPr lang="nb-NO" altLang="nb-NO" dirty="0" err="1" smtClean="0"/>
              <a:t>pga</a:t>
            </a:r>
            <a:r>
              <a:rPr lang="nb-NO" altLang="nb-NO" dirty="0" smtClean="0"/>
              <a:t> store investeringer. Langsiktig gjeld, vel 2,5 </a:t>
            </a:r>
            <a:r>
              <a:rPr lang="nb-NO" altLang="nb-NO" dirty="0" err="1" smtClean="0"/>
              <a:t>mrd</a:t>
            </a:r>
            <a:r>
              <a:rPr lang="nb-NO" altLang="nb-NO" dirty="0" smtClean="0"/>
              <a:t> i 2016 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dirty="0" smtClean="0"/>
              <a:t>Økende rente- og avdragsutgifter som følge av store investeringsutgifter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dirty="0" smtClean="0"/>
              <a:t>Bruk av minimumsavdrag</a:t>
            </a:r>
          </a:p>
          <a:p>
            <a:pPr eaLnBrk="1" hangingPunct="1">
              <a:lnSpc>
                <a:spcPct val="90000"/>
              </a:lnSpc>
            </a:pPr>
            <a:endParaRPr lang="nb-NO" altLang="nb-NO" dirty="0" smtClean="0"/>
          </a:p>
          <a:p>
            <a:r>
              <a:rPr lang="nb-NO" altLang="nb-NO" dirty="0"/>
              <a:t>Usikkerhet </a:t>
            </a:r>
            <a:r>
              <a:rPr lang="nb-NO" altLang="nb-NO" dirty="0" err="1"/>
              <a:t>mht</a:t>
            </a:r>
            <a:r>
              <a:rPr lang="nb-NO" altLang="nb-NO" dirty="0"/>
              <a:t> størrelsen på premieavvik og økende amortisering av premieavvik pensjon</a:t>
            </a:r>
          </a:p>
          <a:p>
            <a:pPr eaLnBrk="1" hangingPunct="1">
              <a:lnSpc>
                <a:spcPct val="90000"/>
              </a:lnSpc>
            </a:pPr>
            <a:endParaRPr lang="nb-NO" alt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altLang="nb-NO" dirty="0" smtClean="0"/>
              <a:t>Presset likviditet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dirty="0" smtClean="0"/>
              <a:t>De store låneopptakene til investering «redder» likviditeten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r>
              <a:rPr lang="nb-NO" altLang="nb-NO" dirty="0" smtClean="0"/>
              <a:t>Økning i utgiftene i kommunesektoren knyttet til befolkningsutviklingen</a:t>
            </a:r>
          </a:p>
          <a:p>
            <a:pPr eaLnBrk="1" hangingPunct="1"/>
            <a:endParaRPr lang="nb-NO" alt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865187"/>
          </a:xfrm>
        </p:spPr>
        <p:txBody>
          <a:bodyPr/>
          <a:lstStyle/>
          <a:p>
            <a:r>
              <a:rPr lang="nb-NO" altLang="nb-NO" dirty="0" smtClean="0"/>
              <a:t>Utfordringer</a:t>
            </a:r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5400599"/>
          </a:xfrm>
        </p:spPr>
        <p:txBody>
          <a:bodyPr/>
          <a:lstStyle/>
          <a:p>
            <a:pPr>
              <a:defRPr/>
            </a:pPr>
            <a:r>
              <a:rPr lang="nb-NO" altLang="nb-NO" sz="2000" dirty="0" smtClean="0"/>
              <a:t>Vi må legge til rette for fornying, vekst og utvikling, men har begrenset økonomisk evne til å investere ut over det vi allerede har planlagt</a:t>
            </a:r>
          </a:p>
          <a:p>
            <a:pPr marL="0" indent="0">
              <a:buFontTx/>
              <a:buNone/>
              <a:defRPr/>
            </a:pPr>
            <a:endParaRPr lang="nb-NO" altLang="nb-NO" sz="2000" dirty="0" smtClean="0"/>
          </a:p>
          <a:p>
            <a:pPr lvl="1">
              <a:defRPr/>
            </a:pPr>
            <a:r>
              <a:rPr lang="nb-NO" altLang="nb-NO" sz="1800" dirty="0" smtClean="0">
                <a:solidFill>
                  <a:srgbClr val="FF0000"/>
                </a:solidFill>
              </a:rPr>
              <a:t>Investeringsnivået de siste årene har vært høyt – mer enn 250 mill kr pr. år siste 5 år</a:t>
            </a:r>
          </a:p>
          <a:p>
            <a:pPr lvl="1">
              <a:defRPr/>
            </a:pPr>
            <a:r>
              <a:rPr lang="nb-NO" altLang="nb-NO" sz="1800" dirty="0" smtClean="0">
                <a:solidFill>
                  <a:srgbClr val="FF0000"/>
                </a:solidFill>
              </a:rPr>
              <a:t>Investeringene er i hovedsak lånefinansiert</a:t>
            </a:r>
          </a:p>
          <a:p>
            <a:pPr lvl="1">
              <a:defRPr/>
            </a:pPr>
            <a:r>
              <a:rPr lang="nb-NO" altLang="nb-NO" sz="1800" dirty="0" smtClean="0">
                <a:solidFill>
                  <a:srgbClr val="FF0000"/>
                </a:solidFill>
              </a:rPr>
              <a:t>Bruk av lån på </a:t>
            </a:r>
            <a:r>
              <a:rPr lang="nb-NO" altLang="nb-NO" sz="1800" dirty="0" err="1" smtClean="0">
                <a:solidFill>
                  <a:srgbClr val="FF0000"/>
                </a:solidFill>
              </a:rPr>
              <a:t>ca</a:t>
            </a:r>
            <a:r>
              <a:rPr lang="nb-NO" altLang="nb-NO" sz="1800" dirty="0" smtClean="0">
                <a:solidFill>
                  <a:srgbClr val="FF0000"/>
                </a:solidFill>
              </a:rPr>
              <a:t> 225 mill kr i snitt pr. år siste 5 år</a:t>
            </a:r>
          </a:p>
          <a:p>
            <a:pPr lvl="1">
              <a:defRPr/>
            </a:pPr>
            <a:r>
              <a:rPr lang="nb-NO" altLang="nb-NO" sz="1800" dirty="0" smtClean="0">
                <a:solidFill>
                  <a:srgbClr val="FF0000"/>
                </a:solidFill>
              </a:rPr>
              <a:t>Stadig økende avdrag på lån, anslått til 78 </a:t>
            </a:r>
            <a:r>
              <a:rPr lang="nb-NO" altLang="nb-NO" sz="1800" dirty="0" err="1" smtClean="0">
                <a:solidFill>
                  <a:srgbClr val="FF0000"/>
                </a:solidFill>
              </a:rPr>
              <a:t>mill</a:t>
            </a:r>
            <a:r>
              <a:rPr lang="nb-NO" altLang="nb-NO" sz="1800" dirty="0" smtClean="0">
                <a:solidFill>
                  <a:srgbClr val="FF0000"/>
                </a:solidFill>
              </a:rPr>
              <a:t> i 2016 og økende opp til 107 </a:t>
            </a:r>
            <a:r>
              <a:rPr lang="nb-NO" altLang="nb-NO" sz="1800" dirty="0" err="1" smtClean="0">
                <a:solidFill>
                  <a:srgbClr val="FF0000"/>
                </a:solidFill>
              </a:rPr>
              <a:t>mill</a:t>
            </a:r>
            <a:r>
              <a:rPr lang="nb-NO" altLang="nb-NO" sz="1800" dirty="0" smtClean="0">
                <a:solidFill>
                  <a:srgbClr val="FF0000"/>
                </a:solidFill>
              </a:rPr>
              <a:t> kr i 2020.</a:t>
            </a:r>
          </a:p>
          <a:p>
            <a:pPr marL="457200" lvl="1" indent="0">
              <a:buFontTx/>
              <a:buNone/>
              <a:defRPr/>
            </a:pPr>
            <a:endParaRPr lang="nb-NO" altLang="nb-NO" sz="1800" dirty="0" smtClean="0"/>
          </a:p>
          <a:p>
            <a:pPr lvl="1">
              <a:defRPr/>
            </a:pPr>
            <a:r>
              <a:rPr lang="nb-NO" altLang="nb-NO" sz="1800" dirty="0" smtClean="0">
                <a:solidFill>
                  <a:srgbClr val="0066CC"/>
                </a:solidFill>
              </a:rPr>
              <a:t>Framtidige låneopptak etter økonomiplanperioden må begrenses til maksimum det vi betaler i avdrag, eksklusive selvfinansierende prosjekter</a:t>
            </a:r>
          </a:p>
          <a:p>
            <a:pPr lvl="1">
              <a:defRPr/>
            </a:pPr>
            <a:r>
              <a:rPr lang="nb-NO" altLang="nb-NO" sz="1800" dirty="0" smtClean="0">
                <a:solidFill>
                  <a:srgbClr val="0066CC"/>
                </a:solidFill>
              </a:rPr>
              <a:t>Ambisjoner utover det bør finansieres med midler som frigjøres fra driften eller salg av anleggsmidler/eiendom</a:t>
            </a:r>
          </a:p>
          <a:p>
            <a:pPr lvl="1">
              <a:defRPr/>
            </a:pPr>
            <a:r>
              <a:rPr lang="nb-NO" altLang="nb-NO" sz="1800" dirty="0" smtClean="0">
                <a:solidFill>
                  <a:srgbClr val="0066CC"/>
                </a:solidFill>
              </a:rPr>
              <a:t>Et netto driftsresultat på 60 mill kr pr år, tilsvarer </a:t>
            </a:r>
            <a:r>
              <a:rPr lang="nb-NO" altLang="nb-NO" sz="1800" dirty="0" err="1" smtClean="0">
                <a:solidFill>
                  <a:srgbClr val="0066CC"/>
                </a:solidFill>
              </a:rPr>
              <a:t>ca</a:t>
            </a:r>
            <a:r>
              <a:rPr lang="nb-NO" altLang="nb-NO" sz="1800" dirty="0" smtClean="0">
                <a:solidFill>
                  <a:srgbClr val="0066CC"/>
                </a:solidFill>
              </a:rPr>
              <a:t> 3 %</a:t>
            </a:r>
          </a:p>
          <a:p>
            <a:pPr lvl="1">
              <a:defRPr/>
            </a:pPr>
            <a:endParaRPr lang="nb-NO" alt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576064"/>
          </a:xfrm>
        </p:spPr>
        <p:txBody>
          <a:bodyPr/>
          <a:lstStyle/>
          <a:p>
            <a:r>
              <a:rPr lang="nb-NO" sz="2000" dirty="0" smtClean="0"/>
              <a:t>Netto lånegjeld i % av brutto driftsinntekter</a:t>
            </a:r>
            <a:endParaRPr lang="nb-NO" sz="2000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 rotWithShape="1">
          <a:blip r:embed="rId2"/>
          <a:srcRect l="9657" t="19399" r="57671" b="17995"/>
          <a:stretch/>
        </p:blipFill>
        <p:spPr bwMode="auto">
          <a:xfrm>
            <a:off x="395288" y="1048968"/>
            <a:ext cx="8280400" cy="4760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Rett linje 5"/>
          <p:cNvCxnSpPr/>
          <p:nvPr/>
        </p:nvCxnSpPr>
        <p:spPr>
          <a:xfrm flipV="1">
            <a:off x="6948264" y="1916832"/>
            <a:ext cx="547876" cy="5760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2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936625"/>
          </a:xfrm>
        </p:spPr>
        <p:txBody>
          <a:bodyPr/>
          <a:lstStyle/>
          <a:p>
            <a:pPr eaLnBrk="1" hangingPunct="1"/>
            <a:r>
              <a:rPr lang="nb-NO" altLang="nb-NO" smtClean="0"/>
              <a:t>Langsiktig gjeld og avdragstid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5213913"/>
              </p:ext>
            </p:extLst>
          </p:nvPr>
        </p:nvGraphicFramePr>
        <p:xfrm>
          <a:off x="683568" y="105273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799" y="188640"/>
            <a:ext cx="7772400" cy="648072"/>
          </a:xfrm>
        </p:spPr>
        <p:txBody>
          <a:bodyPr/>
          <a:lstStyle/>
          <a:p>
            <a:r>
              <a:rPr lang="nb-NO" sz="2000" dirty="0"/>
              <a:t>Netto driftsutgifter pr. innbygger i kroner, pleie- og omsorgtjenesten, </a:t>
            </a:r>
            <a:r>
              <a:rPr lang="nb-NO" sz="2000" dirty="0" smtClean="0"/>
              <a:t>konsern</a:t>
            </a:r>
            <a:endParaRPr lang="nb-NO" dirty="0"/>
          </a:p>
        </p:txBody>
      </p:sp>
      <p:pic>
        <p:nvPicPr>
          <p:cNvPr id="5" name="Bilde 4"/>
          <p:cNvPicPr/>
          <p:nvPr/>
        </p:nvPicPr>
        <p:blipFill rotWithShape="1">
          <a:blip/>
          <a:srcRect l="11472" t="31765" r="58879" b="10883"/>
          <a:stretch/>
        </p:blipFill>
        <p:spPr bwMode="auto">
          <a:xfrm>
            <a:off x="539552" y="908720"/>
            <a:ext cx="8064895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Rett linje 5"/>
          <p:cNvCxnSpPr/>
          <p:nvPr/>
        </p:nvCxnSpPr>
        <p:spPr>
          <a:xfrm>
            <a:off x="5364088" y="1412776"/>
            <a:ext cx="972108" cy="144016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09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92088"/>
          </a:xfrm>
        </p:spPr>
        <p:txBody>
          <a:bodyPr/>
          <a:lstStyle/>
          <a:p>
            <a:r>
              <a:rPr lang="nb-NO" sz="2000" dirty="0"/>
              <a:t>Netto driftsutgifter til grunnskolesektor (202, 215, 222, 223), per innbygger 6-15 år, </a:t>
            </a:r>
            <a:r>
              <a:rPr lang="nb-NO" sz="2000" dirty="0" smtClean="0"/>
              <a:t>konsern</a:t>
            </a:r>
            <a:endParaRPr lang="nb-NO" sz="2000" dirty="0"/>
          </a:p>
        </p:txBody>
      </p:sp>
      <p:pic>
        <p:nvPicPr>
          <p:cNvPr id="5" name="Bilde 4"/>
          <p:cNvPicPr/>
          <p:nvPr/>
        </p:nvPicPr>
        <p:blipFill rotWithShape="1">
          <a:blip r:embed="rId2"/>
          <a:srcRect l="11471" t="12352" r="58968" b="30000"/>
          <a:stretch/>
        </p:blipFill>
        <p:spPr bwMode="auto">
          <a:xfrm>
            <a:off x="395536" y="908720"/>
            <a:ext cx="828092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Rett linje 5"/>
          <p:cNvCxnSpPr/>
          <p:nvPr/>
        </p:nvCxnSpPr>
        <p:spPr>
          <a:xfrm>
            <a:off x="6660232" y="1844824"/>
            <a:ext cx="936104" cy="288032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Hk-mal-1">
  <a:themeElements>
    <a:clrScheme name="_Hk-mal-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Hk-mal-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_Hk-mal-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Hk-mal-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Hk-mal-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Hk-mal-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Hk-mal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Hk-mal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Hk-mal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O:\maler2000\_Hk-mal-1.pot</Template>
  <TotalTime>7567</TotalTime>
  <Words>2094</Words>
  <Application>Microsoft Office PowerPoint</Application>
  <PresentationFormat>Skjermfremvisning (4:3)</PresentationFormat>
  <Paragraphs>560</Paragraphs>
  <Slides>34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5" baseType="lpstr">
      <vt:lpstr>_Hk-mal-1</vt:lpstr>
      <vt:lpstr>Budsjett 2017 og VHP 2017-2020</vt:lpstr>
      <vt:lpstr>Utgangspunkt</vt:lpstr>
      <vt:lpstr>Statsbudsjettet</vt:lpstr>
      <vt:lpstr>Utfordringer</vt:lpstr>
      <vt:lpstr>Utfordringer</vt:lpstr>
      <vt:lpstr>Netto lånegjeld i % av brutto driftsinntekter</vt:lpstr>
      <vt:lpstr>Langsiktig gjeld og avdragstid</vt:lpstr>
      <vt:lpstr>Netto driftsutgifter pr. innbygger i kroner, pleie- og omsorgtjenesten, konsern</vt:lpstr>
      <vt:lpstr>Netto driftsutgifter til grunnskolesektor (202, 215, 222, 223), per innbygger 6-15 år, konsern</vt:lpstr>
      <vt:lpstr>Netto driftsutgifter til sosialtjenesten pr. innbygger 20-66 år, konsern</vt:lpstr>
      <vt:lpstr>Netto driftsutgifter per innbygger 0-17 år, barnevernstjenesten, konsern</vt:lpstr>
      <vt:lpstr>Budsjett 2017 i stort</vt:lpstr>
      <vt:lpstr>Årsverk</vt:lpstr>
      <vt:lpstr>Netto Driftsresultat i % av BruttoDriftsinntekter</vt:lpstr>
      <vt:lpstr>økonomiske nøkkeltall</vt:lpstr>
      <vt:lpstr>Budsjett 2017</vt:lpstr>
      <vt:lpstr>Selvfinansierende områder</vt:lpstr>
      <vt:lpstr>Driftstiltak</vt:lpstr>
      <vt:lpstr>Driftstiltak</vt:lpstr>
      <vt:lpstr>Investeringstiltak</vt:lpstr>
      <vt:lpstr>Investeringstiltak</vt:lpstr>
      <vt:lpstr>Investeringstiltak</vt:lpstr>
      <vt:lpstr>Tiltak barn og unge</vt:lpstr>
      <vt:lpstr>Forutsetninger</vt:lpstr>
      <vt:lpstr>Hovedutfordringer i planperioden</vt:lpstr>
      <vt:lpstr>Nødvendige bemanningsreduksjoner</vt:lpstr>
      <vt:lpstr>PowerPoint-presentasjon</vt:lpstr>
      <vt:lpstr>Barnehage</vt:lpstr>
      <vt:lpstr>Etter en vurdering av høringsuttalelsene konkluderer rådmannen slik: </vt:lpstr>
      <vt:lpstr>Endringer i barnehageplasser i planperioden </vt:lpstr>
      <vt:lpstr>PowerPoint-presentasjon</vt:lpstr>
      <vt:lpstr>Rådmannen vil foreslå justeringer opp mot bedre dekning av barnehagelærere </vt:lpstr>
      <vt:lpstr>Skolestruktur Grytøy, Bjarkøy og Sandsøy</vt:lpstr>
      <vt:lpstr>PowerPoint-presentasjon</vt:lpstr>
    </vt:vector>
  </TitlesOfParts>
  <Company>Harstad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Silje Gry Hansen</dc:creator>
  <cp:lastModifiedBy>John Gabrielsen Rørnes</cp:lastModifiedBy>
  <cp:revision>297</cp:revision>
  <dcterms:created xsi:type="dcterms:W3CDTF">2007-10-18T08:15:35Z</dcterms:created>
  <dcterms:modified xsi:type="dcterms:W3CDTF">2016-11-04T14:16:16Z</dcterms:modified>
</cp:coreProperties>
</file>